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56" r:id="rId2"/>
    <p:sldId id="257" r:id="rId3"/>
    <p:sldId id="259" r:id="rId4"/>
    <p:sldId id="260" r:id="rId5"/>
    <p:sldId id="261" r:id="rId6"/>
    <p:sldId id="262" r:id="rId7"/>
    <p:sldId id="263" r:id="rId8"/>
    <p:sldId id="264" r:id="rId9"/>
    <p:sldId id="266" r:id="rId10"/>
    <p:sldId id="267" r:id="rId11"/>
    <p:sldId id="265"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855"/>
    <p:restoredTop sz="65543"/>
  </p:normalViewPr>
  <p:slideViewPr>
    <p:cSldViewPr snapToGrid="0" snapToObjects="1">
      <p:cViewPr varScale="1">
        <p:scale>
          <a:sx n="52" d="100"/>
          <a:sy n="52" d="100"/>
        </p:scale>
        <p:origin x="267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7E782E-233B-E348-914D-144CF935A77A}" type="datetimeFigureOut">
              <a:rPr lang="en-US" smtClean="0"/>
              <a:t>6/8/18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385386-E848-7747-851B-BA5CEA2E5947}" type="slidenum">
              <a:rPr lang="en-US" smtClean="0"/>
              <a:t>‹#›</a:t>
            </a:fld>
            <a:endParaRPr lang="en-US"/>
          </a:p>
        </p:txBody>
      </p:sp>
    </p:spTree>
    <p:extLst>
      <p:ext uri="{BB962C8B-B14F-4D97-AF65-F5344CB8AC3E}">
        <p14:creationId xmlns:p14="http://schemas.microsoft.com/office/powerpoint/2010/main" val="10992171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youtube.com/watch?v=VMx6mixywwM&amp;list=PLMufgAJjoLfKeHB4zmkBJ_q6HUxF0aO0t&amp;index=33"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The focus of this presentation is on ableism and non-disabled privilege. We’re going to spend some time thinking about the definitions of several terms related to the topic and then we’ll consider how privilege impacts us individually.</a:t>
            </a:r>
            <a:endParaRPr lang="en-US" dirty="0"/>
          </a:p>
        </p:txBody>
      </p:sp>
      <p:sp>
        <p:nvSpPr>
          <p:cNvPr id="4" name="Slide Number Placeholder 3"/>
          <p:cNvSpPr>
            <a:spLocks noGrp="1"/>
          </p:cNvSpPr>
          <p:nvPr>
            <p:ph type="sldNum" sz="quarter" idx="10"/>
          </p:nvPr>
        </p:nvSpPr>
        <p:spPr/>
        <p:txBody>
          <a:bodyPr/>
          <a:lstStyle/>
          <a:p>
            <a:fld id="{86385386-E848-7747-851B-BA5CEA2E5947}" type="slidenum">
              <a:rPr lang="en-US" smtClean="0"/>
              <a:t>1</a:t>
            </a:fld>
            <a:endParaRPr lang="en-US"/>
          </a:p>
        </p:txBody>
      </p:sp>
    </p:spTree>
    <p:extLst>
      <p:ext uri="{BB962C8B-B14F-4D97-AF65-F5344CB8AC3E}">
        <p14:creationId xmlns:p14="http://schemas.microsoft.com/office/powerpoint/2010/main" val="34017913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u="none" strike="noStrike" kern="1200" dirty="0">
                <a:solidFill>
                  <a:schemeClr val="tx1"/>
                </a:solidFill>
                <a:effectLst/>
                <a:latin typeface="+mn-lt"/>
                <a:ea typeface="+mn-ea"/>
                <a:cs typeface="+mn-cs"/>
              </a:rPr>
              <a:t>One of the ways non-disabled people can confront ableism is to become more aware of their own privilege. I’d like for us to engage in an activity that I hope will raise some awareness of how non-disabled privilege plays out. It’s called POWER Bingo. Each of you will get a card. All of the cards are the same because we would not want anyone to start off with an unfair advantage. We know that’s how life is, right, we all start at the same place. (Wink, wink)</a:t>
            </a:r>
          </a:p>
          <a:p>
            <a:pPr fontAlgn="base"/>
            <a:r>
              <a:rPr lang="en-US" sz="1200" b="0" i="0" u="none" strike="noStrike" kern="1200" dirty="0">
                <a:solidFill>
                  <a:schemeClr val="tx1"/>
                </a:solidFill>
                <a:effectLst/>
                <a:latin typeface="+mn-lt"/>
                <a:ea typeface="+mn-ea"/>
                <a:cs typeface="+mn-cs"/>
              </a:rPr>
              <a:t>Now, as I read off the letters and numbers, I’ll also read a sentence. If that sentence is true for you, place a marker over that square on your card. If it is NOT true for you, leave it blank.</a:t>
            </a:r>
          </a:p>
          <a:p>
            <a:pPr fontAlgn="base"/>
            <a:r>
              <a:rPr lang="en-US" sz="1200" b="0" i="0" u="none" strike="noStrike" kern="1200" dirty="0">
                <a:solidFill>
                  <a:schemeClr val="tx1"/>
                </a:solidFill>
                <a:effectLst/>
                <a:latin typeface="+mn-lt"/>
                <a:ea typeface="+mn-ea"/>
                <a:cs typeface="+mn-cs"/>
              </a:rPr>
              <a:t>Let’s talk through an example. </a:t>
            </a:r>
          </a:p>
          <a:p>
            <a:pPr fontAlgn="base"/>
            <a:r>
              <a:rPr lang="en-US" sz="1200" b="0" i="0" u="none" strike="noStrike" kern="1200" dirty="0">
                <a:solidFill>
                  <a:schemeClr val="tx1"/>
                </a:solidFill>
                <a:effectLst/>
                <a:latin typeface="+mn-lt"/>
                <a:ea typeface="+mn-ea"/>
                <a:cs typeface="+mn-cs"/>
              </a:rPr>
              <a:t>If I enroll in a class, I can simply show up without going to an office to request access to the class.</a:t>
            </a:r>
          </a:p>
          <a:p>
            <a:pPr fontAlgn="base"/>
            <a:r>
              <a:rPr lang="en-US" sz="1200" b="0" i="0" u="none" strike="noStrike" kern="1200" dirty="0">
                <a:solidFill>
                  <a:schemeClr val="tx1"/>
                </a:solidFill>
                <a:effectLst/>
                <a:latin typeface="+mn-lt"/>
                <a:ea typeface="+mn-ea"/>
                <a:cs typeface="+mn-cs"/>
              </a:rPr>
              <a:t>If that is true for you, then you would cover a space with a marker. If it isn’t true for you, that is, if you WOULD have to go to an office to request access, leave it blank.</a:t>
            </a:r>
          </a:p>
          <a:p>
            <a:pPr fontAlgn="base"/>
            <a:r>
              <a:rPr lang="en-US" sz="1200" b="0" i="0" u="none" strike="noStrike" kern="1200" dirty="0">
                <a:solidFill>
                  <a:schemeClr val="tx1"/>
                </a:solidFill>
                <a:effectLst/>
                <a:latin typeface="+mn-lt"/>
                <a:ea typeface="+mn-ea"/>
                <a:cs typeface="+mn-cs"/>
              </a:rPr>
              <a:t>A horizontal, vertical or diagonal line of covered squares wins. If you get a line, instead of yelling BINGO, you yell out “POWER, POWER! I’ve got the POWER!”</a:t>
            </a:r>
          </a:p>
          <a:p>
            <a:pPr fontAlgn="base"/>
            <a:r>
              <a:rPr lang="en-US" sz="1200" b="0" i="0" u="none" strike="noStrike" kern="1200" dirty="0">
                <a:solidFill>
                  <a:schemeClr val="tx1"/>
                </a:solidFill>
                <a:effectLst/>
                <a:latin typeface="+mn-lt"/>
                <a:ea typeface="+mn-ea"/>
                <a:cs typeface="+mn-cs"/>
              </a:rPr>
              <a:t>Do I need to provide more clarifications? Are you ready? Feel free to ask questions as we go along if you are uncertain.</a:t>
            </a:r>
          </a:p>
          <a:p>
            <a:pPr fontAlgn="base"/>
            <a:r>
              <a:rPr lang="en-US" sz="1200" b="1" i="1" u="none" strike="noStrike" kern="1200" dirty="0">
                <a:solidFill>
                  <a:schemeClr val="tx1"/>
                </a:solidFill>
                <a:effectLst/>
                <a:latin typeface="+mn-lt"/>
                <a:ea typeface="+mn-ea"/>
                <a:cs typeface="+mn-cs"/>
              </a:rPr>
              <a:t>Play Game</a:t>
            </a:r>
            <a:endParaRPr lang="en-US" sz="1200" b="0" i="0" u="none" strike="noStrike" kern="1200" dirty="0">
              <a:solidFill>
                <a:schemeClr val="tx1"/>
              </a:solidFill>
              <a:effectLst/>
              <a:latin typeface="+mn-lt"/>
              <a:ea typeface="+mn-ea"/>
              <a:cs typeface="+mn-cs"/>
            </a:endParaRPr>
          </a:p>
          <a:p>
            <a:pPr fontAlgn="base"/>
            <a:r>
              <a:rPr lang="en-US" sz="1200" b="1" i="1" u="none" strike="noStrike" kern="1200" dirty="0">
                <a:solidFill>
                  <a:schemeClr val="tx1"/>
                </a:solidFill>
                <a:effectLst/>
                <a:latin typeface="+mn-lt"/>
                <a:ea typeface="+mn-ea"/>
                <a:cs typeface="+mn-cs"/>
              </a:rPr>
              <a:t>Debrief that game by asking these questions.</a:t>
            </a:r>
            <a:endParaRPr lang="en-US" sz="1200" b="0" i="0" u="none" strike="noStrike" kern="1200" dirty="0">
              <a:solidFill>
                <a:schemeClr val="tx1"/>
              </a:solidFill>
              <a:effectLst/>
              <a:latin typeface="+mn-lt"/>
              <a:ea typeface="+mn-ea"/>
              <a:cs typeface="+mn-cs"/>
            </a:endParaRPr>
          </a:p>
          <a:p>
            <a:pPr fontAlgn="base"/>
            <a:r>
              <a:rPr lang="en-US" sz="1200" b="0" i="0" u="none" strike="noStrike" kern="1200" dirty="0">
                <a:solidFill>
                  <a:schemeClr val="tx1"/>
                </a:solidFill>
                <a:effectLst/>
                <a:latin typeface="+mn-lt"/>
                <a:ea typeface="+mn-ea"/>
                <a:cs typeface="+mn-cs"/>
              </a:rPr>
              <a:t>Was it a surprise who won the game?</a:t>
            </a:r>
          </a:p>
          <a:p>
            <a:pPr fontAlgn="base"/>
            <a:r>
              <a:rPr lang="en-US" sz="1200" b="0" i="0" u="none" strike="noStrike" kern="1200" dirty="0">
                <a:solidFill>
                  <a:schemeClr val="tx1"/>
                </a:solidFill>
                <a:effectLst/>
                <a:latin typeface="+mn-lt"/>
                <a:ea typeface="+mn-ea"/>
                <a:cs typeface="+mn-cs"/>
              </a:rPr>
              <a:t>Were there privileges those of you who are non-disabled had that you didn’t think about until today?</a:t>
            </a:r>
          </a:p>
          <a:p>
            <a:pPr fontAlgn="base"/>
            <a:r>
              <a:rPr lang="en-US" sz="1200" b="0" i="0" u="none" strike="noStrike" kern="1200" dirty="0">
                <a:solidFill>
                  <a:schemeClr val="tx1"/>
                </a:solidFill>
                <a:effectLst/>
                <a:latin typeface="+mn-lt"/>
                <a:ea typeface="+mn-ea"/>
                <a:cs typeface="+mn-cs"/>
              </a:rPr>
              <a:t>If you are a person with a disability, did you notice that you have privileges in some areas and not in others?</a:t>
            </a:r>
          </a:p>
          <a:p>
            <a:pPr fontAlgn="base"/>
            <a:r>
              <a:rPr lang="en-US" sz="1200" b="0" i="0" u="none" strike="noStrike" kern="1200" dirty="0">
                <a:solidFill>
                  <a:schemeClr val="tx1"/>
                </a:solidFill>
                <a:effectLst/>
                <a:latin typeface="+mn-lt"/>
                <a:ea typeface="+mn-ea"/>
                <a:cs typeface="+mn-cs"/>
              </a:rPr>
              <a:t>Did you notice statements that would represent privilege other than non-disabled privilege? </a:t>
            </a:r>
          </a:p>
          <a:p>
            <a:pPr fontAlgn="base"/>
            <a:r>
              <a:rPr lang="en-US" sz="1200" b="0" i="0" u="none" strike="noStrike" kern="1200" dirty="0">
                <a:solidFill>
                  <a:schemeClr val="tx1"/>
                </a:solidFill>
                <a:effectLst/>
                <a:latin typeface="+mn-lt"/>
                <a:ea typeface="+mn-ea"/>
                <a:cs typeface="+mn-cs"/>
              </a:rPr>
              <a:t>Are there similar experiences between disability and race, for example?</a:t>
            </a:r>
          </a:p>
          <a:p>
            <a:pPr fontAlgn="base"/>
            <a:r>
              <a:rPr lang="en-US" sz="1200" b="0" i="0" u="none" strike="noStrike" kern="1200" dirty="0">
                <a:solidFill>
                  <a:schemeClr val="tx1"/>
                </a:solidFill>
                <a:effectLst/>
                <a:latin typeface="+mn-lt"/>
                <a:ea typeface="+mn-ea"/>
                <a:cs typeface="+mn-cs"/>
              </a:rPr>
              <a:t>Do you want any clarification on any of the statements that were read?</a:t>
            </a:r>
          </a:p>
          <a:p>
            <a:pPr fontAlgn="base"/>
            <a:r>
              <a:rPr lang="en-US" sz="1200" b="0" i="0" u="none" strike="noStrike" kern="1200" dirty="0">
                <a:solidFill>
                  <a:schemeClr val="tx1"/>
                </a:solidFill>
                <a:effectLst/>
                <a:latin typeface="+mn-lt"/>
                <a:ea typeface="+mn-ea"/>
                <a:cs typeface="+mn-cs"/>
              </a:rPr>
              <a:t>So what are the implications of this?</a:t>
            </a:r>
          </a:p>
          <a:p>
            <a:pPr fontAlgn="base"/>
            <a:r>
              <a:rPr lang="en-US" sz="1200" b="1" i="1" u="none" strike="noStrike" kern="1200" dirty="0">
                <a:solidFill>
                  <a:schemeClr val="tx1"/>
                </a:solidFill>
                <a:effectLst/>
                <a:latin typeface="+mn-lt"/>
                <a:ea typeface="+mn-ea"/>
                <a:cs typeface="+mn-cs"/>
              </a:rPr>
              <a:t>[If it does not come out naturally in conversation, make the point that non-disabled people can play a role in breaking down ableism by acknowledging their own privilege, providing access to things they design and events they plan, and speaking out about lack of access when they see it.]</a:t>
            </a:r>
          </a:p>
          <a:p>
            <a:endParaRPr lang="en-US" dirty="0"/>
          </a:p>
        </p:txBody>
      </p:sp>
      <p:sp>
        <p:nvSpPr>
          <p:cNvPr id="4" name="Slide Number Placeholder 3"/>
          <p:cNvSpPr>
            <a:spLocks noGrp="1"/>
          </p:cNvSpPr>
          <p:nvPr>
            <p:ph type="sldNum" sz="quarter" idx="10"/>
          </p:nvPr>
        </p:nvSpPr>
        <p:spPr/>
        <p:txBody>
          <a:bodyPr/>
          <a:lstStyle/>
          <a:p>
            <a:fld id="{2B9B4676-5468-BF46-BD18-A49681357D67}" type="slidenum">
              <a:rPr lang="en-US" smtClean="0"/>
              <a:t>10</a:t>
            </a:fld>
            <a:endParaRPr lang="en-US"/>
          </a:p>
        </p:txBody>
      </p:sp>
    </p:spTree>
    <p:extLst>
      <p:ext uri="{BB962C8B-B14F-4D97-AF65-F5344CB8AC3E}">
        <p14:creationId xmlns:p14="http://schemas.microsoft.com/office/powerpoint/2010/main" val="5029594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We’ll wrap this up with this quote:</a:t>
            </a:r>
            <a:br>
              <a:rPr lang="en-US" dirty="0"/>
            </a:br>
            <a:r>
              <a:rPr lang="en-US" sz="1200" b="0" i="0" u="none" strike="noStrike" kern="1200" dirty="0">
                <a:solidFill>
                  <a:schemeClr val="tx1"/>
                </a:solidFill>
                <a:effectLst/>
                <a:latin typeface="+mn-lt"/>
                <a:ea typeface="+mn-ea"/>
                <a:cs typeface="+mn-cs"/>
              </a:rPr>
              <a:t>“Privilege is like air. You don’t notice it until it’s missing.”</a:t>
            </a:r>
            <a:br>
              <a:rPr lang="en-US" dirty="0"/>
            </a:br>
            <a:r>
              <a:rPr lang="en-US" sz="1200" b="0" i="0" u="none" strike="noStrike" kern="1200" dirty="0">
                <a:solidFill>
                  <a:schemeClr val="tx1"/>
                </a:solidFill>
                <a:effectLst/>
                <a:latin typeface="+mn-lt"/>
                <a:ea typeface="+mn-ea"/>
                <a:cs typeface="+mn-cs"/>
              </a:rPr>
              <a:t>Today’s activity was about taking a minute to notice that privilege and thinking about how it relates to power and oppression and specifically to ableism. I hope this will be just the beginning of your journey to consider these concepts can how you might play a role in breaking down barriers and eliminating ableism.</a:t>
            </a:r>
            <a:endParaRPr lang="en-US" dirty="0"/>
          </a:p>
        </p:txBody>
      </p:sp>
      <p:sp>
        <p:nvSpPr>
          <p:cNvPr id="4" name="Slide Number Placeholder 3"/>
          <p:cNvSpPr>
            <a:spLocks noGrp="1"/>
          </p:cNvSpPr>
          <p:nvPr>
            <p:ph type="sldNum" sz="quarter" idx="10"/>
          </p:nvPr>
        </p:nvSpPr>
        <p:spPr/>
        <p:txBody>
          <a:bodyPr/>
          <a:lstStyle/>
          <a:p>
            <a:fld id="{86385386-E848-7747-851B-BA5CEA2E5947}" type="slidenum">
              <a:rPr lang="en-US" smtClean="0"/>
              <a:t>11</a:t>
            </a:fld>
            <a:endParaRPr lang="en-US"/>
          </a:p>
        </p:txBody>
      </p:sp>
    </p:spTree>
    <p:extLst>
      <p:ext uri="{BB962C8B-B14F-4D97-AF65-F5344CB8AC3E}">
        <p14:creationId xmlns:p14="http://schemas.microsoft.com/office/powerpoint/2010/main" val="2900386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I'd like to thank the Southwest ADA Center Regional Affiliate of Arkansas, a program of the University of Arkansas Partners for Inclusive Communities for developing the content provided in this presentation.</a:t>
            </a:r>
          </a:p>
        </p:txBody>
      </p:sp>
      <p:sp>
        <p:nvSpPr>
          <p:cNvPr id="4" name="Slide Number Placeholder 3"/>
          <p:cNvSpPr>
            <a:spLocks noGrp="1"/>
          </p:cNvSpPr>
          <p:nvPr>
            <p:ph type="sldNum" sz="quarter" idx="10"/>
          </p:nvPr>
        </p:nvSpPr>
        <p:spPr/>
        <p:txBody>
          <a:bodyPr/>
          <a:lstStyle/>
          <a:p>
            <a:fld id="{86385386-E848-7747-851B-BA5CEA2E5947}" type="slidenum">
              <a:rPr lang="en-US" smtClean="0"/>
              <a:t>12</a:t>
            </a:fld>
            <a:endParaRPr lang="en-US"/>
          </a:p>
        </p:txBody>
      </p:sp>
    </p:spTree>
    <p:extLst>
      <p:ext uri="{BB962C8B-B14F-4D97-AF65-F5344CB8AC3E}">
        <p14:creationId xmlns:p14="http://schemas.microsoft.com/office/powerpoint/2010/main" val="3230935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Let’s start by thinking about “power”. Clearly, in our society, some people have more power than others. The Oxford English Dictionary defines power as “the capacity or ability to direct or influence the behavior of others or the course of events.” There are lots of ways to gain power in a society. Some ways we gain power and influence are within our control. But do they all?</a:t>
            </a:r>
            <a:endParaRPr lang="en-US" dirty="0"/>
          </a:p>
        </p:txBody>
      </p:sp>
      <p:sp>
        <p:nvSpPr>
          <p:cNvPr id="4" name="Slide Number Placeholder 3"/>
          <p:cNvSpPr>
            <a:spLocks noGrp="1"/>
          </p:cNvSpPr>
          <p:nvPr>
            <p:ph type="sldNum" sz="quarter" idx="10"/>
          </p:nvPr>
        </p:nvSpPr>
        <p:spPr/>
        <p:txBody>
          <a:bodyPr/>
          <a:lstStyle/>
          <a:p>
            <a:fld id="{86385386-E848-7747-851B-BA5CEA2E5947}" type="slidenum">
              <a:rPr lang="en-US" smtClean="0"/>
              <a:t>2</a:t>
            </a:fld>
            <a:endParaRPr lang="en-US"/>
          </a:p>
        </p:txBody>
      </p:sp>
    </p:spTree>
    <p:extLst>
      <p:ext uri="{BB962C8B-B14F-4D97-AF65-F5344CB8AC3E}">
        <p14:creationId xmlns:p14="http://schemas.microsoft.com/office/powerpoint/2010/main" val="42752432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u="none" strike="noStrike" kern="1200" dirty="0">
                <a:solidFill>
                  <a:schemeClr val="tx1"/>
                </a:solidFill>
                <a:effectLst/>
                <a:latin typeface="+mn-lt"/>
                <a:ea typeface="+mn-ea"/>
                <a:cs typeface="+mn-cs"/>
              </a:rPr>
              <a:t>Let’s think about that by looking at the concept of privilege. Privilege, from a sociological perspective is defined as: “Unearned access to resources only readily available to some people as a result of their advantaged social group membership.”</a:t>
            </a:r>
          </a:p>
          <a:p>
            <a:pPr fontAlgn="base"/>
            <a:endParaRPr lang="en-US" sz="1200" b="0" i="0" u="none" strike="noStrike" kern="1200" dirty="0">
              <a:solidFill>
                <a:schemeClr val="tx1"/>
              </a:solidFill>
              <a:effectLst/>
              <a:latin typeface="+mn-lt"/>
              <a:ea typeface="+mn-ea"/>
              <a:cs typeface="+mn-cs"/>
            </a:endParaRPr>
          </a:p>
          <a:p>
            <a:pPr fontAlgn="base"/>
            <a:r>
              <a:rPr lang="en-US" sz="1200" b="0" i="0" u="none" strike="noStrike" kern="1200" dirty="0">
                <a:solidFill>
                  <a:schemeClr val="tx1"/>
                </a:solidFill>
                <a:effectLst/>
                <a:latin typeface="+mn-lt"/>
                <a:ea typeface="+mn-ea"/>
                <a:cs typeface="+mn-cs"/>
              </a:rPr>
              <a:t>Can you think of examples of privilege that come as a result of membership in an advantaged social group? </a:t>
            </a:r>
            <a:r>
              <a:rPr lang="en-US" sz="1200" b="1" i="1" u="none" strike="noStrike" kern="1200" dirty="0">
                <a:solidFill>
                  <a:schemeClr val="tx1"/>
                </a:solidFill>
                <a:effectLst/>
                <a:latin typeface="+mn-lt"/>
                <a:ea typeface="+mn-ea"/>
                <a:cs typeface="+mn-cs"/>
              </a:rPr>
              <a:t>[If the group does not have examples to share, share a few of your own examples of male privilege and white privilege</a:t>
            </a:r>
            <a:endParaRPr lang="en-US" sz="1200" b="0" i="0" u="none" strike="noStrike"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6385386-E848-7747-851B-BA5CEA2E5947}" type="slidenum">
              <a:rPr lang="en-US" smtClean="0"/>
              <a:t>3</a:t>
            </a:fld>
            <a:endParaRPr lang="en-US"/>
          </a:p>
        </p:txBody>
      </p:sp>
    </p:spTree>
    <p:extLst>
      <p:ext uri="{BB962C8B-B14F-4D97-AF65-F5344CB8AC3E}">
        <p14:creationId xmlns:p14="http://schemas.microsoft.com/office/powerpoint/2010/main" val="15564428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As long as there are groups of people who experience this type of privilege, there will be others who experience oppression. Oppression is defined as: “A system that maintains advantage and disadvantage based on social group memberships and operates, intentionally and unintentionally, on individual, institutional, and cultural levels.” Let’s look at some examples of individual, institutional and cultural level oppression.</a:t>
            </a:r>
            <a:endParaRPr lang="en-US" dirty="0"/>
          </a:p>
        </p:txBody>
      </p:sp>
      <p:sp>
        <p:nvSpPr>
          <p:cNvPr id="4" name="Slide Number Placeholder 3"/>
          <p:cNvSpPr>
            <a:spLocks noGrp="1"/>
          </p:cNvSpPr>
          <p:nvPr>
            <p:ph type="sldNum" sz="quarter" idx="10"/>
          </p:nvPr>
        </p:nvSpPr>
        <p:spPr/>
        <p:txBody>
          <a:bodyPr/>
          <a:lstStyle/>
          <a:p>
            <a:fld id="{86385386-E848-7747-851B-BA5CEA2E5947}" type="slidenum">
              <a:rPr lang="en-US" smtClean="0"/>
              <a:t>4</a:t>
            </a:fld>
            <a:endParaRPr lang="en-US"/>
          </a:p>
        </p:txBody>
      </p:sp>
    </p:spTree>
    <p:extLst>
      <p:ext uri="{BB962C8B-B14F-4D97-AF65-F5344CB8AC3E}">
        <p14:creationId xmlns:p14="http://schemas.microsoft.com/office/powerpoint/2010/main" val="4175596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fontAlgn="base"/>
            <a:r>
              <a:rPr lang="en-US" sz="1200" b="0" i="0" u="none" strike="noStrike" kern="1200" dirty="0">
                <a:solidFill>
                  <a:schemeClr val="tx1"/>
                </a:solidFill>
                <a:effectLst/>
                <a:latin typeface="+mn-lt"/>
                <a:ea typeface="+mn-ea"/>
                <a:cs typeface="+mn-cs"/>
              </a:rPr>
              <a:t>Individual level oppression can take the form of:</a:t>
            </a:r>
          </a:p>
          <a:p>
            <a:pPr fontAlgn="base"/>
            <a:r>
              <a:rPr lang="en-US" sz="1200" b="0" i="0" u="none" strike="noStrike" kern="1200" dirty="0">
                <a:solidFill>
                  <a:schemeClr val="tx1"/>
                </a:solidFill>
                <a:effectLst/>
                <a:latin typeface="+mn-lt"/>
                <a:ea typeface="+mn-ea"/>
                <a:cs typeface="+mn-cs"/>
              </a:rPr>
              <a:t>Attitudes</a:t>
            </a:r>
          </a:p>
          <a:p>
            <a:pPr fontAlgn="base"/>
            <a:r>
              <a:rPr lang="en-US" sz="1200" b="0" i="0" u="none" strike="noStrike" kern="1200" dirty="0">
                <a:solidFill>
                  <a:schemeClr val="tx1"/>
                </a:solidFill>
                <a:effectLst/>
                <a:latin typeface="+mn-lt"/>
                <a:ea typeface="+mn-ea"/>
                <a:cs typeface="+mn-cs"/>
              </a:rPr>
              <a:t>Beliefs</a:t>
            </a:r>
          </a:p>
          <a:p>
            <a:pPr fontAlgn="base"/>
            <a:r>
              <a:rPr lang="en-US" sz="1200" b="0" i="0" u="none" strike="noStrike" kern="1200" dirty="0">
                <a:solidFill>
                  <a:schemeClr val="tx1"/>
                </a:solidFill>
                <a:effectLst/>
                <a:latin typeface="+mn-lt"/>
                <a:ea typeface="+mn-ea"/>
                <a:cs typeface="+mn-cs"/>
              </a:rPr>
              <a:t>Socialization</a:t>
            </a:r>
          </a:p>
          <a:p>
            <a:pPr fontAlgn="base"/>
            <a:r>
              <a:rPr lang="en-US" sz="1200" b="0" i="0" u="none" strike="noStrike" kern="1200" dirty="0">
                <a:solidFill>
                  <a:schemeClr val="tx1"/>
                </a:solidFill>
                <a:effectLst/>
                <a:latin typeface="+mn-lt"/>
                <a:ea typeface="+mn-ea"/>
                <a:cs typeface="+mn-cs"/>
              </a:rPr>
              <a:t>Interpersonal interactions</a:t>
            </a:r>
          </a:p>
          <a:p>
            <a:pPr fontAlgn="base"/>
            <a:r>
              <a:rPr lang="en-US" sz="1200" b="0" i="0" u="none" strike="noStrike" kern="1200" dirty="0">
                <a:solidFill>
                  <a:schemeClr val="tx1"/>
                </a:solidFill>
                <a:effectLst/>
                <a:latin typeface="+mn-lt"/>
                <a:ea typeface="+mn-ea"/>
                <a:cs typeface="+mn-cs"/>
              </a:rPr>
              <a:t>Individual behaviors</a:t>
            </a:r>
          </a:p>
          <a:p>
            <a:pPr fontAlgn="base"/>
            <a:r>
              <a:rPr lang="en-US" sz="1200" b="0" i="0" u="none" strike="noStrike" kern="1200" dirty="0">
                <a:solidFill>
                  <a:schemeClr val="tx1"/>
                </a:solidFill>
                <a:effectLst/>
                <a:latin typeface="+mn-lt"/>
                <a:ea typeface="+mn-ea"/>
                <a:cs typeface="+mn-cs"/>
              </a:rPr>
              <a:t>Some examples of this might be: A Christian mother tells her child that it is not right for her to date people who are Jewish. An African American woman is the only person of color working on a particular unit and is not included when the women go to lunch together. A doctor tells a mother that she should not allow her child to learn ASL, that it will limit her child’s ability to speak.</a:t>
            </a:r>
          </a:p>
        </p:txBody>
      </p:sp>
      <p:sp>
        <p:nvSpPr>
          <p:cNvPr id="4" name="Slide Number Placeholder 3"/>
          <p:cNvSpPr>
            <a:spLocks noGrp="1"/>
          </p:cNvSpPr>
          <p:nvPr>
            <p:ph type="sldNum" sz="quarter" idx="10"/>
          </p:nvPr>
        </p:nvSpPr>
        <p:spPr/>
        <p:txBody>
          <a:bodyPr/>
          <a:lstStyle/>
          <a:p>
            <a:fld id="{FA919E64-3241-9A4C-AD0A-26F4298629D4}" type="slidenum">
              <a:rPr lang="en-US" smtClean="0"/>
              <a:t>5</a:t>
            </a:fld>
            <a:endParaRPr lang="en-US"/>
          </a:p>
        </p:txBody>
      </p:sp>
    </p:spTree>
    <p:extLst>
      <p:ext uri="{BB962C8B-B14F-4D97-AF65-F5344CB8AC3E}">
        <p14:creationId xmlns:p14="http://schemas.microsoft.com/office/powerpoint/2010/main" val="18876698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fontAlgn="base"/>
            <a:r>
              <a:rPr lang="en-US" sz="1200" b="0" i="0" u="none" strike="noStrike" kern="1200" dirty="0">
                <a:solidFill>
                  <a:schemeClr val="tx1"/>
                </a:solidFill>
                <a:effectLst/>
                <a:latin typeface="+mn-lt"/>
                <a:ea typeface="+mn-ea"/>
                <a:cs typeface="+mn-cs"/>
              </a:rPr>
              <a:t>When people with the attitudes and beliefs described above are in decision-making roles, those attitudes and beliefs can get translated into policy and practices and become institutionalized in the following areas.</a:t>
            </a:r>
          </a:p>
          <a:p>
            <a:pPr fontAlgn="base"/>
            <a:r>
              <a:rPr lang="en-US" sz="1200" b="0" i="0" u="none" strike="noStrike" kern="1200" dirty="0">
                <a:solidFill>
                  <a:schemeClr val="tx1"/>
                </a:solidFill>
                <a:effectLst/>
                <a:latin typeface="+mn-lt"/>
                <a:ea typeface="+mn-ea"/>
                <a:cs typeface="+mn-cs"/>
              </a:rPr>
              <a:t>Housing</a:t>
            </a:r>
          </a:p>
          <a:p>
            <a:pPr fontAlgn="base"/>
            <a:r>
              <a:rPr lang="en-US" sz="1200" b="0" i="0" u="none" strike="noStrike" kern="1200" dirty="0">
                <a:solidFill>
                  <a:schemeClr val="tx1"/>
                </a:solidFill>
                <a:effectLst/>
                <a:latin typeface="+mn-lt"/>
                <a:ea typeface="+mn-ea"/>
                <a:cs typeface="+mn-cs"/>
              </a:rPr>
              <a:t>Employment </a:t>
            </a:r>
          </a:p>
          <a:p>
            <a:pPr fontAlgn="base"/>
            <a:r>
              <a:rPr lang="en-US" sz="1200" b="0" i="0" u="none" strike="noStrike" kern="1200" dirty="0">
                <a:solidFill>
                  <a:schemeClr val="tx1"/>
                </a:solidFill>
                <a:effectLst/>
                <a:latin typeface="+mn-lt"/>
                <a:ea typeface="+mn-ea"/>
                <a:cs typeface="+mn-cs"/>
              </a:rPr>
              <a:t>Education</a:t>
            </a:r>
          </a:p>
          <a:p>
            <a:pPr fontAlgn="base"/>
            <a:r>
              <a:rPr lang="en-US" sz="1200" b="0" i="0" u="none" strike="noStrike" kern="1200" dirty="0">
                <a:solidFill>
                  <a:schemeClr val="tx1"/>
                </a:solidFill>
                <a:effectLst/>
                <a:latin typeface="+mn-lt"/>
                <a:ea typeface="+mn-ea"/>
                <a:cs typeface="+mn-cs"/>
              </a:rPr>
              <a:t>Health services</a:t>
            </a:r>
          </a:p>
          <a:p>
            <a:pPr fontAlgn="base"/>
            <a:r>
              <a:rPr lang="en-US" sz="1200" b="0" i="0" u="none" strike="noStrike" kern="1200" dirty="0">
                <a:solidFill>
                  <a:schemeClr val="tx1"/>
                </a:solidFill>
                <a:effectLst/>
                <a:latin typeface="+mn-lt"/>
                <a:ea typeface="+mn-ea"/>
                <a:cs typeface="+mn-cs"/>
              </a:rPr>
              <a:t>Religion</a:t>
            </a:r>
          </a:p>
          <a:p>
            <a:pPr fontAlgn="base"/>
            <a:r>
              <a:rPr lang="en-US" sz="1200" b="0" i="0" u="none" strike="noStrike" kern="1200" dirty="0">
                <a:solidFill>
                  <a:schemeClr val="tx1"/>
                </a:solidFill>
                <a:effectLst/>
                <a:latin typeface="+mn-lt"/>
                <a:ea typeface="+mn-ea"/>
                <a:cs typeface="+mn-cs"/>
              </a:rPr>
              <a:t>Media </a:t>
            </a:r>
          </a:p>
          <a:p>
            <a:pPr fontAlgn="base"/>
            <a:r>
              <a:rPr lang="en-US" sz="1200" b="0" i="0" u="none" strike="noStrike" kern="1200" dirty="0">
                <a:solidFill>
                  <a:schemeClr val="tx1"/>
                </a:solidFill>
                <a:effectLst/>
                <a:latin typeface="+mn-lt"/>
                <a:ea typeface="+mn-ea"/>
                <a:cs typeface="+mn-cs"/>
              </a:rPr>
              <a:t>Government / laws</a:t>
            </a:r>
          </a:p>
          <a:p>
            <a:pPr fontAlgn="base"/>
            <a:r>
              <a:rPr lang="en-US" sz="1200" b="0" i="0" u="none" strike="noStrike" kern="1200" dirty="0">
                <a:solidFill>
                  <a:schemeClr val="tx1"/>
                </a:solidFill>
                <a:effectLst/>
                <a:latin typeface="+mn-lt"/>
                <a:ea typeface="+mn-ea"/>
                <a:cs typeface="+mn-cs"/>
              </a:rPr>
              <a:t>Legal system</a:t>
            </a:r>
          </a:p>
          <a:p>
            <a:pPr fontAlgn="base"/>
            <a:r>
              <a:rPr lang="en-US" sz="1200" b="0" i="0" u="none" strike="noStrike" kern="1200" dirty="0">
                <a:solidFill>
                  <a:schemeClr val="tx1"/>
                </a:solidFill>
                <a:effectLst/>
                <a:latin typeface="+mn-lt"/>
                <a:ea typeface="+mn-ea"/>
                <a:cs typeface="+mn-cs"/>
              </a:rPr>
              <a:t>Examples include: Commercials that emphasize women’s roles as housekeepers. Discrimination by real estate companies against people of color moving into certain areas. Same sex significant others not being allowed hospital visitation rights. Schools requiring students with disabilities to deal with several levels of bureaucracy in order to get access to an education.</a:t>
            </a:r>
          </a:p>
        </p:txBody>
      </p:sp>
      <p:sp>
        <p:nvSpPr>
          <p:cNvPr id="4" name="Slide Number Placeholder 3"/>
          <p:cNvSpPr>
            <a:spLocks noGrp="1"/>
          </p:cNvSpPr>
          <p:nvPr>
            <p:ph type="sldNum" sz="quarter" idx="10"/>
          </p:nvPr>
        </p:nvSpPr>
        <p:spPr/>
        <p:txBody>
          <a:bodyPr/>
          <a:lstStyle/>
          <a:p>
            <a:fld id="{FA919E64-3241-9A4C-AD0A-26F4298629D4}" type="slidenum">
              <a:rPr lang="en-US" smtClean="0"/>
              <a:t>6</a:t>
            </a:fld>
            <a:endParaRPr lang="en-US"/>
          </a:p>
        </p:txBody>
      </p:sp>
    </p:spTree>
    <p:extLst>
      <p:ext uri="{BB962C8B-B14F-4D97-AF65-F5344CB8AC3E}">
        <p14:creationId xmlns:p14="http://schemas.microsoft.com/office/powerpoint/2010/main" val="1611770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fontAlgn="base"/>
            <a:r>
              <a:rPr lang="en-US" sz="1200" b="0" i="0" u="none" strike="noStrike" kern="1200" dirty="0">
                <a:solidFill>
                  <a:schemeClr val="tx1"/>
                </a:solidFill>
                <a:effectLst/>
                <a:latin typeface="+mn-lt"/>
                <a:ea typeface="+mn-ea"/>
                <a:cs typeface="+mn-cs"/>
              </a:rPr>
              <a:t>Often these individual and institutional level oppressions are invisible to the dominant groups because this thinking is entrenched in the culture. Cultural level oppression can exist in:</a:t>
            </a:r>
          </a:p>
          <a:p>
            <a:pPr fontAlgn="base"/>
            <a:r>
              <a:rPr lang="en-US" sz="1200" b="0" i="0" u="none" strike="noStrike" kern="1200" dirty="0">
                <a:solidFill>
                  <a:schemeClr val="tx1"/>
                </a:solidFill>
                <a:effectLst/>
                <a:latin typeface="+mn-lt"/>
                <a:ea typeface="+mn-ea"/>
                <a:cs typeface="+mn-cs"/>
              </a:rPr>
              <a:t>Values, norms, needs </a:t>
            </a:r>
          </a:p>
          <a:p>
            <a:pPr fontAlgn="base"/>
            <a:r>
              <a:rPr lang="en-US" sz="1200" b="0" i="0" u="none" strike="noStrike" kern="1200" dirty="0">
                <a:solidFill>
                  <a:schemeClr val="tx1"/>
                </a:solidFill>
                <a:effectLst/>
                <a:latin typeface="+mn-lt"/>
                <a:ea typeface="+mn-ea"/>
                <a:cs typeface="+mn-cs"/>
              </a:rPr>
              <a:t>Language</a:t>
            </a:r>
          </a:p>
          <a:p>
            <a:pPr fontAlgn="base"/>
            <a:r>
              <a:rPr lang="en-US" sz="1200" b="0" i="0" u="none" strike="noStrike" kern="1200" dirty="0">
                <a:solidFill>
                  <a:schemeClr val="tx1"/>
                </a:solidFill>
                <a:effectLst/>
                <a:latin typeface="+mn-lt"/>
                <a:ea typeface="+mn-ea"/>
                <a:cs typeface="+mn-cs"/>
              </a:rPr>
              <a:t>Standards of beauty </a:t>
            </a:r>
          </a:p>
          <a:p>
            <a:pPr fontAlgn="base"/>
            <a:r>
              <a:rPr lang="en-US" sz="1200" b="0" i="0" u="none" strike="noStrike" kern="1200" dirty="0">
                <a:solidFill>
                  <a:schemeClr val="tx1"/>
                </a:solidFill>
                <a:effectLst/>
                <a:latin typeface="+mn-lt"/>
                <a:ea typeface="+mn-ea"/>
                <a:cs typeface="+mn-cs"/>
              </a:rPr>
              <a:t>Holidays</a:t>
            </a:r>
          </a:p>
          <a:p>
            <a:pPr fontAlgn="base"/>
            <a:r>
              <a:rPr lang="en-US" sz="1200" b="0" i="0" u="none" strike="noStrike" kern="1200" dirty="0">
                <a:solidFill>
                  <a:schemeClr val="tx1"/>
                </a:solidFill>
                <a:effectLst/>
                <a:latin typeface="+mn-lt"/>
                <a:ea typeface="+mn-ea"/>
                <a:cs typeface="+mn-cs"/>
              </a:rPr>
              <a:t>Sex roles</a:t>
            </a:r>
          </a:p>
          <a:p>
            <a:pPr fontAlgn="base"/>
            <a:r>
              <a:rPr lang="en-US" sz="1200" b="0" i="0" u="none" strike="noStrike" kern="1200" dirty="0">
                <a:solidFill>
                  <a:schemeClr val="tx1"/>
                </a:solidFill>
                <a:effectLst/>
                <a:latin typeface="+mn-lt"/>
                <a:ea typeface="+mn-ea"/>
                <a:cs typeface="+mn-cs"/>
              </a:rPr>
              <a:t>Logic system</a:t>
            </a:r>
          </a:p>
          <a:p>
            <a:pPr fontAlgn="base"/>
            <a:r>
              <a:rPr lang="en-US" sz="1200" b="0" i="0" u="none" strike="noStrike" kern="1200" dirty="0">
                <a:solidFill>
                  <a:schemeClr val="tx1"/>
                </a:solidFill>
                <a:effectLst/>
                <a:latin typeface="+mn-lt"/>
                <a:ea typeface="+mn-ea"/>
                <a:cs typeface="+mn-cs"/>
              </a:rPr>
              <a:t>Societal expectations</a:t>
            </a:r>
          </a:p>
          <a:p>
            <a:pPr fontAlgn="base"/>
            <a:r>
              <a:rPr lang="en-US" sz="1200" b="0" i="0" u="none" strike="noStrike" kern="1200" dirty="0">
                <a:solidFill>
                  <a:schemeClr val="tx1"/>
                </a:solidFill>
                <a:effectLst/>
                <a:latin typeface="+mn-lt"/>
                <a:ea typeface="+mn-ea"/>
                <a:cs typeface="+mn-cs"/>
              </a:rPr>
              <a:t>Examples might include: Employers only giving time off for Christian holidays. Good guys wear white and bad guys wear black, thus associating whiteness with goodness and blackness with evil. Stories that associate disability with evil.</a:t>
            </a:r>
          </a:p>
          <a:p>
            <a:pPr fontAlgn="base"/>
            <a:r>
              <a:rPr lang="en-US" sz="1200" b="0" i="0" u="none" strike="noStrike" kern="1200" dirty="0">
                <a:solidFill>
                  <a:schemeClr val="tx1"/>
                </a:solidFill>
                <a:effectLst/>
                <a:latin typeface="+mn-lt"/>
                <a:ea typeface="+mn-ea"/>
                <a:cs typeface="+mn-cs"/>
              </a:rPr>
              <a:t>All of these levels of oppression serve to maintain the way things are and to keep people who are not a part of the dominant group at a disadvantage. Types of oppression include racism, heterosexism, sexism, religious intolerance, and ableism. Our focus from here forward will be on ableism.</a:t>
            </a:r>
          </a:p>
        </p:txBody>
      </p:sp>
      <p:sp>
        <p:nvSpPr>
          <p:cNvPr id="4" name="Slide Number Placeholder 3"/>
          <p:cNvSpPr>
            <a:spLocks noGrp="1"/>
          </p:cNvSpPr>
          <p:nvPr>
            <p:ph type="sldNum" sz="quarter" idx="10"/>
          </p:nvPr>
        </p:nvSpPr>
        <p:spPr/>
        <p:txBody>
          <a:bodyPr/>
          <a:lstStyle/>
          <a:p>
            <a:fld id="{FA919E64-3241-9A4C-AD0A-26F4298629D4}" type="slidenum">
              <a:rPr lang="en-US" smtClean="0"/>
              <a:t>7</a:t>
            </a:fld>
            <a:endParaRPr lang="en-US"/>
          </a:p>
        </p:txBody>
      </p:sp>
    </p:spTree>
    <p:extLst>
      <p:ext uri="{BB962C8B-B14F-4D97-AF65-F5344CB8AC3E}">
        <p14:creationId xmlns:p14="http://schemas.microsoft.com/office/powerpoint/2010/main" val="1641171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Ableism can be defined in different ways. One definition, adapted from the Oxford Dictionary is:</a:t>
            </a:r>
            <a:br>
              <a:rPr lang="en-US" dirty="0"/>
            </a:br>
            <a:r>
              <a:rPr lang="en-US" sz="1200" b="0" i="0" u="none" strike="noStrike" kern="1200" dirty="0">
                <a:solidFill>
                  <a:schemeClr val="tx1"/>
                </a:solidFill>
                <a:effectLst/>
                <a:latin typeface="+mn-lt"/>
                <a:ea typeface="+mn-ea"/>
                <a:cs typeface="+mn-cs"/>
              </a:rPr>
              <a:t>Discrimination in favor of non-disabled people.</a:t>
            </a:r>
            <a:endParaRPr lang="en-US" dirty="0"/>
          </a:p>
        </p:txBody>
      </p:sp>
      <p:sp>
        <p:nvSpPr>
          <p:cNvPr id="4" name="Slide Number Placeholder 3"/>
          <p:cNvSpPr>
            <a:spLocks noGrp="1"/>
          </p:cNvSpPr>
          <p:nvPr>
            <p:ph type="sldNum" sz="quarter" idx="10"/>
          </p:nvPr>
        </p:nvSpPr>
        <p:spPr/>
        <p:txBody>
          <a:bodyPr/>
          <a:lstStyle/>
          <a:p>
            <a:fld id="{86385386-E848-7747-851B-BA5CEA2E5947}" type="slidenum">
              <a:rPr lang="en-US" smtClean="0"/>
              <a:t>8</a:t>
            </a:fld>
            <a:endParaRPr lang="en-US"/>
          </a:p>
        </p:txBody>
      </p:sp>
    </p:spTree>
    <p:extLst>
      <p:ext uri="{BB962C8B-B14F-4D97-AF65-F5344CB8AC3E}">
        <p14:creationId xmlns:p14="http://schemas.microsoft.com/office/powerpoint/2010/main" val="39034416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u="none" strike="noStrike" kern="1200" dirty="0">
                <a:solidFill>
                  <a:schemeClr val="tx1"/>
                </a:solidFill>
                <a:effectLst/>
                <a:latin typeface="+mn-lt"/>
                <a:ea typeface="+mn-ea"/>
                <a:cs typeface="+mn-cs"/>
              </a:rPr>
              <a:t>Another is:</a:t>
            </a:r>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“The belief that non-disabled people are inherently superior to disabled people.” Let’s watch this brief video that provides examples of ableism. This is Andrea </a:t>
            </a:r>
            <a:r>
              <a:rPr lang="en-US" sz="1200" b="0" i="0" u="none" strike="noStrike" kern="1200" dirty="0" err="1">
                <a:solidFill>
                  <a:schemeClr val="tx1"/>
                </a:solidFill>
                <a:effectLst/>
                <a:latin typeface="+mn-lt"/>
                <a:ea typeface="+mn-ea"/>
                <a:cs typeface="+mn-cs"/>
              </a:rPr>
              <a:t>Lausell</a:t>
            </a:r>
            <a:r>
              <a:rPr lang="en-US" sz="1200" b="0" i="0" u="none" strike="noStrike" kern="1200" dirty="0">
                <a:solidFill>
                  <a:schemeClr val="tx1"/>
                </a:solidFill>
                <a:effectLst/>
                <a:latin typeface="+mn-lt"/>
                <a:ea typeface="+mn-ea"/>
                <a:cs typeface="+mn-cs"/>
              </a:rPr>
              <a:t>, a disability activist who uses her YouTube channel to educate on a variety of topics related to disability and spina bifida.</a:t>
            </a:r>
          </a:p>
          <a:p>
            <a:pPr fontAlgn="base"/>
            <a:r>
              <a:rPr lang="en-US" sz="1200" b="1" i="1" u="none" strike="noStrike" kern="1200" dirty="0">
                <a:solidFill>
                  <a:schemeClr val="tx1"/>
                </a:solidFill>
                <a:effectLst/>
                <a:latin typeface="+mn-lt"/>
                <a:ea typeface="+mn-ea"/>
                <a:cs typeface="+mn-cs"/>
              </a:rPr>
              <a:t>[Show video: </a:t>
            </a:r>
            <a:r>
              <a:rPr lang="en-US" sz="1200" b="1" i="1" u="sng" strike="noStrike" kern="1200" dirty="0">
                <a:solidFill>
                  <a:schemeClr val="tx1"/>
                </a:solidFill>
                <a:effectLst/>
                <a:latin typeface="+mn-lt"/>
                <a:ea typeface="+mn-ea"/>
                <a:cs typeface="+mn-cs"/>
                <a:hlinkClick r:id="rId3"/>
              </a:rPr>
              <a:t>What is Ableism?</a:t>
            </a:r>
            <a:r>
              <a:rPr lang="en-US" sz="1200" b="1" i="1" u="none" strike="noStrike" kern="1200" dirty="0">
                <a:solidFill>
                  <a:schemeClr val="tx1"/>
                </a:solidFill>
                <a:effectLst/>
                <a:latin typeface="+mn-lt"/>
                <a:ea typeface="+mn-ea"/>
                <a:cs typeface="+mn-cs"/>
              </a:rPr>
              <a:t>]</a:t>
            </a:r>
            <a:endParaRPr lang="en-US" sz="1200" b="0" i="0" u="none" strike="noStrike" kern="1200" dirty="0">
              <a:solidFill>
                <a:schemeClr val="tx1"/>
              </a:solidFill>
              <a:effectLst/>
              <a:latin typeface="+mn-lt"/>
              <a:ea typeface="+mn-ea"/>
              <a:cs typeface="+mn-cs"/>
            </a:endParaRPr>
          </a:p>
          <a:p>
            <a:pPr fontAlgn="base"/>
            <a:r>
              <a:rPr lang="en-US" sz="1200" b="0" i="0" u="none" strike="noStrike" kern="1200" dirty="0">
                <a:solidFill>
                  <a:schemeClr val="tx1"/>
                </a:solidFill>
                <a:effectLst/>
                <a:latin typeface="+mn-lt"/>
                <a:ea typeface="+mn-ea"/>
                <a:cs typeface="+mn-cs"/>
              </a:rPr>
              <a:t>That was pretty quick. Do you have questions or reactions? What were some of the ways that Andrea mentioned that people can be ablest?</a:t>
            </a:r>
          </a:p>
          <a:p>
            <a:endParaRPr lang="en-US" dirty="0"/>
          </a:p>
        </p:txBody>
      </p:sp>
      <p:sp>
        <p:nvSpPr>
          <p:cNvPr id="4" name="Slide Number Placeholder 3"/>
          <p:cNvSpPr>
            <a:spLocks noGrp="1"/>
          </p:cNvSpPr>
          <p:nvPr>
            <p:ph type="sldNum" sz="quarter" idx="10"/>
          </p:nvPr>
        </p:nvSpPr>
        <p:spPr/>
        <p:txBody>
          <a:bodyPr/>
          <a:lstStyle/>
          <a:p>
            <a:fld id="{86385386-E848-7747-851B-BA5CEA2E5947}" type="slidenum">
              <a:rPr lang="en-US" smtClean="0"/>
              <a:t>9</a:t>
            </a:fld>
            <a:endParaRPr lang="en-US"/>
          </a:p>
        </p:txBody>
      </p:sp>
    </p:spTree>
    <p:extLst>
      <p:ext uri="{BB962C8B-B14F-4D97-AF65-F5344CB8AC3E}">
        <p14:creationId xmlns:p14="http://schemas.microsoft.com/office/powerpoint/2010/main" val="208350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a:extLst>
              <a:ext uri="{FF2B5EF4-FFF2-40B4-BE49-F238E27FC236}">
                <a16:creationId xmlns:a16="http://schemas.microsoft.com/office/drawing/2014/main" id="{B1CA280B-F9A5-8947-99FC-D780909EDE86}"/>
              </a:ext>
            </a:extLst>
          </p:cNvPr>
          <p:cNvSpPr>
            <a:spLocks noGrp="1"/>
          </p:cNvSpPr>
          <p:nvPr>
            <p:ph type="dt" sz="half" idx="10"/>
          </p:nvPr>
        </p:nvSpPr>
        <p:spPr/>
        <p:txBody>
          <a:bodyPr/>
          <a:lstStyle/>
          <a:p>
            <a:fld id="{08F2DA68-379E-6648-BDF6-5FD8B522F857}" type="datetime1">
              <a:rPr lang="en-US" smtClean="0"/>
              <a:t>6/8/18</a:t>
            </a:fld>
            <a:endParaRPr lang="en-US"/>
          </a:p>
        </p:txBody>
      </p:sp>
      <p:sp>
        <p:nvSpPr>
          <p:cNvPr id="8" name="Footer Placeholder 7">
            <a:extLst>
              <a:ext uri="{FF2B5EF4-FFF2-40B4-BE49-F238E27FC236}">
                <a16:creationId xmlns:a16="http://schemas.microsoft.com/office/drawing/2014/main" id="{B9AE7EBF-816F-DF48-A16A-4058219D42BD}"/>
              </a:ext>
            </a:extLst>
          </p:cNvPr>
          <p:cNvSpPr>
            <a:spLocks noGrp="1"/>
          </p:cNvSpPr>
          <p:nvPr>
            <p:ph type="ftr" sz="quarter" idx="11"/>
          </p:nvPr>
        </p:nvSpPr>
        <p:spPr/>
        <p:txBody>
          <a:bodyPr/>
          <a:lstStyle/>
          <a:p>
            <a:r>
              <a:rPr lang="en-US" dirty="0"/>
              <a:t>Southwest ADA Center Regional Affiliate – Arkansas • University of Arkansas – Partners for Inclusive Communities  </a:t>
            </a:r>
          </a:p>
        </p:txBody>
      </p:sp>
      <p:sp>
        <p:nvSpPr>
          <p:cNvPr id="9" name="Slide Number Placeholder 8">
            <a:extLst>
              <a:ext uri="{FF2B5EF4-FFF2-40B4-BE49-F238E27FC236}">
                <a16:creationId xmlns:a16="http://schemas.microsoft.com/office/drawing/2014/main" id="{047F3E7B-B98E-B44F-8705-192792D8B5FA}"/>
              </a:ext>
            </a:extLst>
          </p:cNvPr>
          <p:cNvSpPr>
            <a:spLocks noGrp="1"/>
          </p:cNvSpPr>
          <p:nvPr>
            <p:ph type="sldNum" sz="quarter" idx="12"/>
          </p:nvPr>
        </p:nvSpPr>
        <p:spPr/>
        <p:txBody>
          <a:bodyPr/>
          <a:lstStyle/>
          <a:p>
            <a:fld id="{D8FA5623-FB71-0F45-8887-3413D7A8EE3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01AAE9-C67B-464F-9E28-5A5F65F33219}" type="datetime1">
              <a:rPr lang="en-US" smtClean="0"/>
              <a:t>6/8/18</a:t>
            </a:fld>
            <a:endParaRPr lang="en-US"/>
          </a:p>
        </p:txBody>
      </p:sp>
      <p:sp>
        <p:nvSpPr>
          <p:cNvPr id="5" name="Footer Placeholder 4"/>
          <p:cNvSpPr>
            <a:spLocks noGrp="1"/>
          </p:cNvSpPr>
          <p:nvPr>
            <p:ph type="ftr" sz="quarter" idx="11"/>
          </p:nvPr>
        </p:nvSpPr>
        <p:spPr/>
        <p:txBody>
          <a:bodyPr/>
          <a:lstStyle/>
          <a:p>
            <a:r>
              <a:rPr lang="en-US"/>
              <a:t>Southwest ADA Center Regional Affiliate – Arkansas • University of Arkansas – Partners for Inclusive Communities  </a:t>
            </a:r>
          </a:p>
        </p:txBody>
      </p:sp>
      <p:sp>
        <p:nvSpPr>
          <p:cNvPr id="6" name="Slide Number Placeholder 5"/>
          <p:cNvSpPr>
            <a:spLocks noGrp="1"/>
          </p:cNvSpPr>
          <p:nvPr>
            <p:ph type="sldNum" sz="quarter" idx="12"/>
          </p:nvPr>
        </p:nvSpPr>
        <p:spPr/>
        <p:txBody>
          <a:bodyPr/>
          <a:lstStyle/>
          <a:p>
            <a:fld id="{D8FA5623-FB71-0F45-8887-3413D7A8EE3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EA4A18-2B42-DE47-B483-077DD2A3A36D}" type="datetime1">
              <a:rPr lang="en-US" smtClean="0"/>
              <a:t>6/8/18</a:t>
            </a:fld>
            <a:endParaRPr lang="en-US"/>
          </a:p>
        </p:txBody>
      </p:sp>
      <p:sp>
        <p:nvSpPr>
          <p:cNvPr id="5" name="Footer Placeholder 4"/>
          <p:cNvSpPr>
            <a:spLocks noGrp="1"/>
          </p:cNvSpPr>
          <p:nvPr>
            <p:ph type="ftr" sz="quarter" idx="11"/>
          </p:nvPr>
        </p:nvSpPr>
        <p:spPr/>
        <p:txBody>
          <a:bodyPr/>
          <a:lstStyle/>
          <a:p>
            <a:r>
              <a:rPr lang="en-US"/>
              <a:t>Southwest ADA Center Regional Affiliate – Arkansas • University of Arkansas – Partners for Inclusive Communities  </a:t>
            </a:r>
          </a:p>
        </p:txBody>
      </p:sp>
      <p:sp>
        <p:nvSpPr>
          <p:cNvPr id="6" name="Slide Number Placeholder 5"/>
          <p:cNvSpPr>
            <a:spLocks noGrp="1"/>
          </p:cNvSpPr>
          <p:nvPr>
            <p:ph type="sldNum" sz="quarter" idx="12"/>
          </p:nvPr>
        </p:nvSpPr>
        <p:spPr/>
        <p:txBody>
          <a:bodyPr/>
          <a:lstStyle/>
          <a:p>
            <a:fld id="{D8FA5623-FB71-0F45-8887-3413D7A8EE3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120EB1-FD23-A34D-B315-F87D4F47FB6F}" type="datetime1">
              <a:rPr lang="en-US" smtClean="0"/>
              <a:t>6/8/18</a:t>
            </a:fld>
            <a:endParaRPr lang="en-US"/>
          </a:p>
        </p:txBody>
      </p:sp>
      <p:sp>
        <p:nvSpPr>
          <p:cNvPr id="5" name="Footer Placeholder 4"/>
          <p:cNvSpPr>
            <a:spLocks noGrp="1"/>
          </p:cNvSpPr>
          <p:nvPr>
            <p:ph type="ftr" sz="quarter" idx="11"/>
          </p:nvPr>
        </p:nvSpPr>
        <p:spPr/>
        <p:txBody>
          <a:bodyPr/>
          <a:lstStyle/>
          <a:p>
            <a:r>
              <a:rPr lang="en-US" dirty="0"/>
              <a:t>Southwest ADA Center Regional Affiliate – Arkansas • University of Arkansas – Partners for Inclusive Communities  </a:t>
            </a:r>
          </a:p>
        </p:txBody>
      </p:sp>
      <p:sp>
        <p:nvSpPr>
          <p:cNvPr id="6" name="Slide Number Placeholder 5"/>
          <p:cNvSpPr>
            <a:spLocks noGrp="1"/>
          </p:cNvSpPr>
          <p:nvPr>
            <p:ph type="sldNum" sz="quarter" idx="12"/>
          </p:nvPr>
        </p:nvSpPr>
        <p:spPr/>
        <p:txBody>
          <a:bodyPr/>
          <a:lstStyle/>
          <a:p>
            <a:fld id="{D8FA5623-FB71-0F45-8887-3413D7A8EE3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DB1E9F-6B7E-7343-8072-0873C84F1BEA}" type="datetime1">
              <a:rPr lang="en-US" smtClean="0"/>
              <a:t>6/8/18</a:t>
            </a:fld>
            <a:endParaRPr lang="en-US"/>
          </a:p>
        </p:txBody>
      </p:sp>
      <p:sp>
        <p:nvSpPr>
          <p:cNvPr id="5" name="Footer Placeholder 4"/>
          <p:cNvSpPr>
            <a:spLocks noGrp="1"/>
          </p:cNvSpPr>
          <p:nvPr>
            <p:ph type="ftr" sz="quarter" idx="11"/>
          </p:nvPr>
        </p:nvSpPr>
        <p:spPr/>
        <p:txBody>
          <a:bodyPr/>
          <a:lstStyle/>
          <a:p>
            <a:r>
              <a:rPr lang="en-US"/>
              <a:t>Southwest ADA Center Regional Affiliate – Arkansas • University of Arkansas – Partners for Inclusive Communities  </a:t>
            </a:r>
          </a:p>
        </p:txBody>
      </p:sp>
      <p:sp>
        <p:nvSpPr>
          <p:cNvPr id="6" name="Slide Number Placeholder 5"/>
          <p:cNvSpPr>
            <a:spLocks noGrp="1"/>
          </p:cNvSpPr>
          <p:nvPr>
            <p:ph type="sldNum" sz="quarter" idx="12"/>
          </p:nvPr>
        </p:nvSpPr>
        <p:spPr/>
        <p:txBody>
          <a:bodyPr/>
          <a:lstStyle/>
          <a:p>
            <a:fld id="{D8FA5623-FB71-0F45-8887-3413D7A8EE3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B7A341-33B9-D44E-96CF-C20F058B6887}" type="datetime1">
              <a:rPr lang="en-US" smtClean="0"/>
              <a:t>6/8/18</a:t>
            </a:fld>
            <a:endParaRPr lang="en-US"/>
          </a:p>
        </p:txBody>
      </p:sp>
      <p:sp>
        <p:nvSpPr>
          <p:cNvPr id="6" name="Footer Placeholder 5"/>
          <p:cNvSpPr>
            <a:spLocks noGrp="1"/>
          </p:cNvSpPr>
          <p:nvPr>
            <p:ph type="ftr" sz="quarter" idx="11"/>
          </p:nvPr>
        </p:nvSpPr>
        <p:spPr/>
        <p:txBody>
          <a:bodyPr/>
          <a:lstStyle/>
          <a:p>
            <a:r>
              <a:rPr lang="en-US" dirty="0"/>
              <a:t>Southwest ADA Center Regional Affiliate – Arkansas • University of Arkansas – Partners for Inclusive Communities  </a:t>
            </a:r>
          </a:p>
        </p:txBody>
      </p:sp>
      <p:sp>
        <p:nvSpPr>
          <p:cNvPr id="7" name="Slide Number Placeholder 6"/>
          <p:cNvSpPr>
            <a:spLocks noGrp="1"/>
          </p:cNvSpPr>
          <p:nvPr>
            <p:ph type="sldNum" sz="quarter" idx="12"/>
          </p:nvPr>
        </p:nvSpPr>
        <p:spPr/>
        <p:txBody>
          <a:bodyPr/>
          <a:lstStyle/>
          <a:p>
            <a:fld id="{D8FA5623-FB71-0F45-8887-3413D7A8EE3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EF0F846-7D0C-094D-A5E7-626988172D8E}" type="datetime1">
              <a:rPr lang="en-US" smtClean="0"/>
              <a:t>6/8/18</a:t>
            </a:fld>
            <a:endParaRPr lang="en-US"/>
          </a:p>
        </p:txBody>
      </p:sp>
      <p:sp>
        <p:nvSpPr>
          <p:cNvPr id="8" name="Footer Placeholder 7"/>
          <p:cNvSpPr>
            <a:spLocks noGrp="1"/>
          </p:cNvSpPr>
          <p:nvPr>
            <p:ph type="ftr" sz="quarter" idx="11"/>
          </p:nvPr>
        </p:nvSpPr>
        <p:spPr/>
        <p:txBody>
          <a:bodyPr/>
          <a:lstStyle/>
          <a:p>
            <a:r>
              <a:rPr lang="en-US"/>
              <a:t>Southwest ADA Center Regional Affiliate – Arkansas • University of Arkansas – Partners for Inclusive Communities  </a:t>
            </a:r>
          </a:p>
        </p:txBody>
      </p:sp>
      <p:sp>
        <p:nvSpPr>
          <p:cNvPr id="9" name="Slide Number Placeholder 8"/>
          <p:cNvSpPr>
            <a:spLocks noGrp="1"/>
          </p:cNvSpPr>
          <p:nvPr>
            <p:ph type="sldNum" sz="quarter" idx="12"/>
          </p:nvPr>
        </p:nvSpPr>
        <p:spPr/>
        <p:txBody>
          <a:bodyPr/>
          <a:lstStyle/>
          <a:p>
            <a:fld id="{D8FA5623-FB71-0F45-8887-3413D7A8EE3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322871B-848F-6E4D-813E-436F9EA96FE3}" type="datetime1">
              <a:rPr lang="en-US" smtClean="0"/>
              <a:t>6/8/18</a:t>
            </a:fld>
            <a:endParaRPr lang="en-US"/>
          </a:p>
        </p:txBody>
      </p:sp>
      <p:sp>
        <p:nvSpPr>
          <p:cNvPr id="4" name="Footer Placeholder 3"/>
          <p:cNvSpPr>
            <a:spLocks noGrp="1"/>
          </p:cNvSpPr>
          <p:nvPr>
            <p:ph type="ftr" sz="quarter" idx="11"/>
          </p:nvPr>
        </p:nvSpPr>
        <p:spPr/>
        <p:txBody>
          <a:bodyPr/>
          <a:lstStyle/>
          <a:p>
            <a:r>
              <a:rPr lang="en-US"/>
              <a:t>Southwest ADA Center Regional Affiliate – Arkansas • University of Arkansas – Partners for Inclusive Communities  </a:t>
            </a:r>
          </a:p>
        </p:txBody>
      </p:sp>
      <p:sp>
        <p:nvSpPr>
          <p:cNvPr id="5" name="Slide Number Placeholder 4"/>
          <p:cNvSpPr>
            <a:spLocks noGrp="1"/>
          </p:cNvSpPr>
          <p:nvPr>
            <p:ph type="sldNum" sz="quarter" idx="12"/>
          </p:nvPr>
        </p:nvSpPr>
        <p:spPr/>
        <p:txBody>
          <a:bodyPr/>
          <a:lstStyle/>
          <a:p>
            <a:fld id="{D8FA5623-FB71-0F45-8887-3413D7A8EE3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077122-7432-E944-A68E-153FAFB62381}" type="datetime1">
              <a:rPr lang="en-US" smtClean="0"/>
              <a:t>6/8/18</a:t>
            </a:fld>
            <a:endParaRPr lang="en-US"/>
          </a:p>
        </p:txBody>
      </p:sp>
      <p:sp>
        <p:nvSpPr>
          <p:cNvPr id="3" name="Footer Placeholder 2"/>
          <p:cNvSpPr>
            <a:spLocks noGrp="1"/>
          </p:cNvSpPr>
          <p:nvPr>
            <p:ph type="ftr" sz="quarter" idx="11"/>
          </p:nvPr>
        </p:nvSpPr>
        <p:spPr/>
        <p:txBody>
          <a:bodyPr/>
          <a:lstStyle/>
          <a:p>
            <a:r>
              <a:rPr lang="en-US"/>
              <a:t>Southwest ADA Center Regional Affiliate – Arkansas • University of Arkansas – Partners for Inclusive Communities  </a:t>
            </a:r>
          </a:p>
        </p:txBody>
      </p:sp>
      <p:sp>
        <p:nvSpPr>
          <p:cNvPr id="4" name="Slide Number Placeholder 3"/>
          <p:cNvSpPr>
            <a:spLocks noGrp="1"/>
          </p:cNvSpPr>
          <p:nvPr>
            <p:ph type="sldNum" sz="quarter" idx="12"/>
          </p:nvPr>
        </p:nvSpPr>
        <p:spPr/>
        <p:txBody>
          <a:bodyPr/>
          <a:lstStyle/>
          <a:p>
            <a:fld id="{D8FA5623-FB71-0F45-8887-3413D7A8EE3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EDE696-E4BF-764F-BB26-F54B94DBE114}" type="datetime1">
              <a:rPr lang="en-US" smtClean="0"/>
              <a:t>6/8/18</a:t>
            </a:fld>
            <a:endParaRPr lang="en-US"/>
          </a:p>
        </p:txBody>
      </p:sp>
      <p:sp>
        <p:nvSpPr>
          <p:cNvPr id="6" name="Footer Placeholder 5"/>
          <p:cNvSpPr>
            <a:spLocks noGrp="1"/>
          </p:cNvSpPr>
          <p:nvPr>
            <p:ph type="ftr" sz="quarter" idx="11"/>
          </p:nvPr>
        </p:nvSpPr>
        <p:spPr/>
        <p:txBody>
          <a:bodyPr/>
          <a:lstStyle/>
          <a:p>
            <a:r>
              <a:rPr lang="en-US"/>
              <a:t>Southwest ADA Center Regional Affiliate – Arkansas • University of Arkansas – Partners for Inclusive Communities  </a:t>
            </a:r>
          </a:p>
        </p:txBody>
      </p:sp>
      <p:sp>
        <p:nvSpPr>
          <p:cNvPr id="7" name="Slide Number Placeholder 6"/>
          <p:cNvSpPr>
            <a:spLocks noGrp="1"/>
          </p:cNvSpPr>
          <p:nvPr>
            <p:ph type="sldNum" sz="quarter" idx="12"/>
          </p:nvPr>
        </p:nvSpPr>
        <p:spPr/>
        <p:txBody>
          <a:bodyPr/>
          <a:lstStyle/>
          <a:p>
            <a:fld id="{D8FA5623-FB71-0F45-8887-3413D7A8EE3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F2021F5-E199-CD4E-B392-3E79C02495F5}" type="datetime1">
              <a:rPr lang="en-US" smtClean="0"/>
              <a:t>6/8/18</a:t>
            </a:fld>
            <a:endParaRPr lang="en-US"/>
          </a:p>
        </p:txBody>
      </p:sp>
      <p:sp>
        <p:nvSpPr>
          <p:cNvPr id="6" name="Footer Placeholder 5"/>
          <p:cNvSpPr>
            <a:spLocks noGrp="1"/>
          </p:cNvSpPr>
          <p:nvPr>
            <p:ph type="ftr" sz="quarter" idx="11"/>
          </p:nvPr>
        </p:nvSpPr>
        <p:spPr/>
        <p:txBody>
          <a:bodyPr/>
          <a:lstStyle/>
          <a:p>
            <a:r>
              <a:rPr lang="en-US"/>
              <a:t>Southwest ADA Center Regional Affiliate – Arkansas • University of Arkansas – Partners for Inclusive Communities  </a:t>
            </a:r>
          </a:p>
        </p:txBody>
      </p:sp>
      <p:sp>
        <p:nvSpPr>
          <p:cNvPr id="7" name="Slide Number Placeholder 6"/>
          <p:cNvSpPr>
            <a:spLocks noGrp="1"/>
          </p:cNvSpPr>
          <p:nvPr>
            <p:ph type="sldNum" sz="quarter" idx="12"/>
          </p:nvPr>
        </p:nvSpPr>
        <p:spPr/>
        <p:txBody>
          <a:bodyPr/>
          <a:lstStyle/>
          <a:p>
            <a:fld id="{D8FA5623-FB71-0F45-8887-3413D7A8EE3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08E455-EF9F-A140-9E42-2ACE33E9DFB1}" type="datetime1">
              <a:rPr lang="en-US" smtClean="0"/>
              <a:t>6/8/18</a:t>
            </a:fld>
            <a:endParaRPr lang="en-US"/>
          </a:p>
        </p:txBody>
      </p:sp>
      <p:sp>
        <p:nvSpPr>
          <p:cNvPr id="5" name="Footer Placeholder 4"/>
          <p:cNvSpPr>
            <a:spLocks noGrp="1"/>
          </p:cNvSpPr>
          <p:nvPr>
            <p:ph type="ftr" sz="quarter" idx="3"/>
          </p:nvPr>
        </p:nvSpPr>
        <p:spPr>
          <a:xfrm>
            <a:off x="382771" y="6356351"/>
            <a:ext cx="8484781" cy="365125"/>
          </a:xfrm>
          <a:prstGeom prst="rect">
            <a:avLst/>
          </a:prstGeom>
        </p:spPr>
        <p:txBody>
          <a:bodyPr vert="horz" lIns="91440" tIns="45720" rIns="91440" bIns="45720" rtlCol="0" anchor="ctr"/>
          <a:lstStyle>
            <a:lvl1pPr algn="ctr">
              <a:defRPr sz="1000" b="1">
                <a:solidFill>
                  <a:schemeClr val="tx1"/>
                </a:solidFill>
                <a:latin typeface="Helvetica" pitchFamily="2" charset="0"/>
              </a:defRPr>
            </a:lvl1pPr>
          </a:lstStyle>
          <a:p>
            <a:r>
              <a:rPr lang="en-US"/>
              <a:t>Southwest ADA Center Regional Affiliate – Arkansas • University of Arkansas – Partners for Inclusive Communities  </a:t>
            </a:r>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FA5623-FB71-0F45-8887-3413D7A8EE39}" type="slidenum">
              <a:rPr lang="en-US" smtClean="0"/>
              <a:t>‹#›</a:t>
            </a:fld>
            <a:endParaRPr lang="en-US"/>
          </a:p>
        </p:txBody>
      </p:sp>
    </p:spTree>
    <p:extLst>
      <p:ext uri="{BB962C8B-B14F-4D97-AF65-F5344CB8AC3E}">
        <p14:creationId xmlns:p14="http://schemas.microsoft.com/office/powerpoint/2010/main" val="314728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sz="4400" b="1" dirty="0">
                <a:latin typeface="Helvetica" charset="0"/>
                <a:ea typeface="Helvetica" charset="0"/>
                <a:cs typeface="Helvetica" charset="0"/>
              </a:rPr>
              <a:t>Ableism and </a:t>
            </a:r>
            <a:br>
              <a:rPr lang="en-US" sz="4400" b="1" dirty="0">
                <a:latin typeface="Helvetica" charset="0"/>
                <a:ea typeface="Helvetica" charset="0"/>
                <a:cs typeface="Helvetica" charset="0"/>
              </a:rPr>
            </a:br>
            <a:r>
              <a:rPr lang="en-US" sz="4400" b="1" dirty="0">
                <a:latin typeface="Helvetica" charset="0"/>
                <a:ea typeface="Helvetica" charset="0"/>
                <a:cs typeface="Helvetica" charset="0"/>
              </a:rPr>
              <a:t>Non-Disabled Privilege</a:t>
            </a:r>
          </a:p>
        </p:txBody>
      </p:sp>
      <p:sp>
        <p:nvSpPr>
          <p:cNvPr id="3" name="Subtitle 2"/>
          <p:cNvSpPr>
            <a:spLocks noGrp="1"/>
          </p:cNvSpPr>
          <p:nvPr>
            <p:ph type="subTitle" idx="1"/>
          </p:nvPr>
        </p:nvSpPr>
        <p:spPr>
          <a:xfrm>
            <a:off x="796413" y="3602038"/>
            <a:ext cx="7204587" cy="601252"/>
          </a:xfrm>
          <a:solidFill>
            <a:srgbClr val="7030A0"/>
          </a:solidFill>
        </p:spPr>
        <p:txBody>
          <a:bodyPr/>
          <a:lstStyle/>
          <a:p>
            <a:endParaRPr lang="en-US"/>
          </a:p>
        </p:txBody>
      </p:sp>
      <p:sp>
        <p:nvSpPr>
          <p:cNvPr id="5" name="Footer Placeholder 4">
            <a:extLst>
              <a:ext uri="{FF2B5EF4-FFF2-40B4-BE49-F238E27FC236}">
                <a16:creationId xmlns:a16="http://schemas.microsoft.com/office/drawing/2014/main" id="{77E10874-BE3E-8D49-A028-2FA12CD3D399}"/>
              </a:ext>
            </a:extLst>
          </p:cNvPr>
          <p:cNvSpPr>
            <a:spLocks noGrp="1"/>
          </p:cNvSpPr>
          <p:nvPr>
            <p:ph type="ftr" sz="quarter" idx="11"/>
          </p:nvPr>
        </p:nvSpPr>
        <p:spPr/>
        <p:txBody>
          <a:bodyPr/>
          <a:lstStyle/>
          <a:p>
            <a:r>
              <a:rPr lang="en-US"/>
              <a:t>Southwest ADA Center Regional Affiliate – Arkansas • University of Arkansas – Partners for Inclusive Communities  </a:t>
            </a:r>
            <a:endParaRPr lang="en-US" dirty="0"/>
          </a:p>
        </p:txBody>
      </p:sp>
    </p:spTree>
    <p:extLst>
      <p:ext uri="{BB962C8B-B14F-4D97-AF65-F5344CB8AC3E}">
        <p14:creationId xmlns:p14="http://schemas.microsoft.com/office/powerpoint/2010/main" val="623512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4"/>
            <a:ext cx="7543800" cy="598299"/>
          </a:xfrm>
        </p:spPr>
        <p:txBody>
          <a:bodyPr>
            <a:normAutofit fontScale="90000"/>
          </a:bodyPr>
          <a:lstStyle/>
          <a:p>
            <a:r>
              <a:rPr lang="en-US" dirty="0">
                <a:solidFill>
                  <a:schemeClr val="bg1"/>
                </a:solidFill>
              </a:rPr>
              <a:t>Power Bingo</a:t>
            </a:r>
          </a:p>
        </p:txBody>
      </p:sp>
      <p:grpSp>
        <p:nvGrpSpPr>
          <p:cNvPr id="10" name="Group 9" descr="Stack of Power Bingo cards with the word POWER where bingo would normally be and 5 numbers below each letter"/>
          <p:cNvGrpSpPr/>
          <p:nvPr/>
        </p:nvGrpSpPr>
        <p:grpSpPr>
          <a:xfrm>
            <a:off x="681108" y="1165122"/>
            <a:ext cx="7827504" cy="4750527"/>
            <a:chOff x="539256" y="159771"/>
            <a:chExt cx="8299432" cy="5328175"/>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9256" y="159771"/>
              <a:ext cx="6452399" cy="4202377"/>
            </a:xfrm>
            <a:prstGeom prst="rect">
              <a:avLst/>
            </a:prstGeom>
            <a:solidFill>
              <a:srgbClr val="FFFFFF">
                <a:shade val="85000"/>
              </a:srgbClr>
            </a:solidFill>
            <a:ln w="190500" cap="rnd">
              <a:solidFill>
                <a:srgbClr val="FFFFFF"/>
              </a:solidFill>
            </a:ln>
            <a:effectLst>
              <a:outerShdw blurRad="50800" dist="76200" dir="2700000" algn="tl" rotWithShape="0">
                <a:prstClr val="black">
                  <a:alpha val="40000"/>
                </a:prstClr>
              </a:outerShdw>
            </a:effectLst>
            <a:scene3d>
              <a:camera prst="orthographicFront">
                <a:rot lat="0" lon="0" rev="600000"/>
              </a:camera>
              <a:lightRig rig="twoPt" dir="t">
                <a:rot lat="0" lon="0" rev="7800000"/>
              </a:lightRig>
            </a:scene3d>
            <a:sp3d contourW="6350">
              <a:bevelT w="50800" h="16510"/>
              <a:contourClr>
                <a:srgbClr val="C0C0C0"/>
              </a:contourClr>
            </a:sp3d>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9318" y="560437"/>
              <a:ext cx="6452399" cy="4202377"/>
            </a:xfrm>
            <a:prstGeom prst="rect">
              <a:avLst/>
            </a:prstGeom>
            <a:solidFill>
              <a:srgbClr val="FFFFFF">
                <a:shade val="85000"/>
              </a:srgbClr>
            </a:solidFill>
            <a:ln w="190500" cap="rnd">
              <a:solidFill>
                <a:srgbClr val="FFFFFF"/>
              </a:solidFill>
            </a:ln>
            <a:effectLst>
              <a:outerShdw blurRad="50800" dist="76200" dir="2700000" algn="tl" rotWithShape="0">
                <a:prstClr val="black">
                  <a:alpha val="40000"/>
                </a:prstClr>
              </a:outerShdw>
            </a:effectLst>
            <a:scene3d>
              <a:camera prst="orthographicFront">
                <a:rot lat="0" lon="0" rev="600000"/>
              </a:camera>
              <a:lightRig rig="twoPt" dir="t">
                <a:rot lat="0" lon="0" rev="7800000"/>
              </a:lightRig>
            </a:scene3d>
            <a:sp3d contourW="6350">
              <a:bevelT w="50800" h="16510"/>
              <a:contourClr>
                <a:srgbClr val="C0C0C0"/>
              </a:contourClr>
            </a:sp3d>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8424" y="884903"/>
              <a:ext cx="6452399" cy="4202377"/>
            </a:xfrm>
            <a:prstGeom prst="rect">
              <a:avLst/>
            </a:prstGeom>
            <a:solidFill>
              <a:srgbClr val="FFFFFF">
                <a:shade val="85000"/>
              </a:srgbClr>
            </a:solidFill>
            <a:ln w="190500" cap="rnd">
              <a:solidFill>
                <a:srgbClr val="FFFFFF"/>
              </a:solidFill>
            </a:ln>
            <a:effectLst>
              <a:outerShdw blurRad="50800" dist="76200" dir="2700000" algn="tl" rotWithShape="0">
                <a:prstClr val="black">
                  <a:alpha val="40000"/>
                </a:prstClr>
              </a:outerShdw>
            </a:effectLst>
            <a:scene3d>
              <a:camera prst="orthographicFront">
                <a:rot lat="0" lon="0" rev="600000"/>
              </a:camera>
              <a:lightRig rig="twoPt" dir="t">
                <a:rot lat="0" lon="0" rev="7800000"/>
              </a:lightRig>
            </a:scene3d>
            <a:sp3d contourW="6350">
              <a:bevelT w="50800" h="16510"/>
              <a:contourClr>
                <a:srgbClr val="C0C0C0"/>
              </a:contourClr>
            </a:sp3d>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86289" y="1285569"/>
              <a:ext cx="6452399" cy="4202377"/>
            </a:xfrm>
            <a:prstGeom prst="rect">
              <a:avLst/>
            </a:prstGeom>
            <a:solidFill>
              <a:srgbClr val="FFFFFF">
                <a:shade val="85000"/>
              </a:srgbClr>
            </a:solidFill>
            <a:ln w="190500" cap="rnd">
              <a:solidFill>
                <a:srgbClr val="FFFFFF"/>
              </a:solidFill>
            </a:ln>
            <a:effectLst>
              <a:outerShdw blurRad="50800" dist="76200" dir="2700000" algn="tl" rotWithShape="0">
                <a:prstClr val="black">
                  <a:alpha val="40000"/>
                </a:prstClr>
              </a:outerShdw>
            </a:effectLst>
            <a:scene3d>
              <a:camera prst="orthographicFront">
                <a:rot lat="0" lon="0" rev="600000"/>
              </a:camera>
              <a:lightRig rig="twoPt" dir="t">
                <a:rot lat="0" lon="0" rev="7800000"/>
              </a:lightRig>
            </a:scene3d>
            <a:sp3d contourW="6350">
              <a:bevelT w="50800" h="16510"/>
              <a:contourClr>
                <a:srgbClr val="C0C0C0"/>
              </a:contourClr>
            </a:sp3d>
          </p:spPr>
        </p:pic>
      </p:grpSp>
      <p:sp>
        <p:nvSpPr>
          <p:cNvPr id="3" name="Footer Placeholder 2">
            <a:extLst>
              <a:ext uri="{FF2B5EF4-FFF2-40B4-BE49-F238E27FC236}">
                <a16:creationId xmlns:a16="http://schemas.microsoft.com/office/drawing/2014/main" id="{AD9B3168-7EC9-F54D-BF4E-F82A7B0B8E08}"/>
              </a:ext>
            </a:extLst>
          </p:cNvPr>
          <p:cNvSpPr>
            <a:spLocks noGrp="1"/>
          </p:cNvSpPr>
          <p:nvPr>
            <p:ph type="ftr" sz="quarter" idx="11"/>
          </p:nvPr>
        </p:nvSpPr>
        <p:spPr/>
        <p:txBody>
          <a:bodyPr/>
          <a:lstStyle/>
          <a:p>
            <a:r>
              <a:rPr lang="en-US"/>
              <a:t>Southwest ADA Center Regional Affiliate – Arkansas • University of Arkansas – Partners for Inclusive Communities  </a:t>
            </a:r>
          </a:p>
        </p:txBody>
      </p:sp>
    </p:spTree>
    <p:extLst>
      <p:ext uri="{BB962C8B-B14F-4D97-AF65-F5344CB8AC3E}">
        <p14:creationId xmlns:p14="http://schemas.microsoft.com/office/powerpoint/2010/main" val="1710146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Privilege quote</a:t>
            </a:r>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6000" b="1" dirty="0">
                <a:latin typeface="Helvetica" charset="0"/>
                <a:ea typeface="Helvetica" charset="0"/>
                <a:cs typeface="Helvetica" charset="0"/>
              </a:rPr>
              <a:t>“</a:t>
            </a:r>
            <a:r>
              <a:rPr lang="en-US" sz="6000" b="1" dirty="0">
                <a:solidFill>
                  <a:srgbClr val="7030A0"/>
                </a:solidFill>
                <a:latin typeface="Helvetica" charset="0"/>
                <a:ea typeface="Helvetica" charset="0"/>
                <a:cs typeface="Helvetica" charset="0"/>
              </a:rPr>
              <a:t>Privilege</a:t>
            </a:r>
            <a:r>
              <a:rPr lang="en-US" sz="5000" b="1" dirty="0">
                <a:latin typeface="Helvetica" charset="0"/>
                <a:ea typeface="Helvetica" charset="0"/>
                <a:cs typeface="Helvetica" charset="0"/>
              </a:rPr>
              <a:t> is like air. You don’t notice it until it’s missing.</a:t>
            </a:r>
            <a:r>
              <a:rPr lang="en-US" sz="6000" b="1" dirty="0">
                <a:latin typeface="Helvetica" charset="0"/>
                <a:ea typeface="Helvetica" charset="0"/>
                <a:cs typeface="Helvetica" charset="0"/>
              </a:rPr>
              <a:t>”</a:t>
            </a:r>
            <a:endParaRPr lang="en-US" sz="5000" b="1" dirty="0">
              <a:latin typeface="Helvetica" charset="0"/>
              <a:ea typeface="Helvetica" charset="0"/>
              <a:cs typeface="Helvetica"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US" sz="2000" dirty="0">
              <a:latin typeface="Helvetica" charset="0"/>
              <a:ea typeface="Helvetica" charset="0"/>
              <a:cs typeface="Helvetica"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US" dirty="0">
              <a:latin typeface="Helvetica" charset="0"/>
              <a:ea typeface="Helvetica" charset="0"/>
              <a:cs typeface="Helvetica" charset="0"/>
            </a:endParaRPr>
          </a:p>
        </p:txBody>
      </p:sp>
      <p:sp>
        <p:nvSpPr>
          <p:cNvPr id="4" name="Footer Placeholder 3">
            <a:extLst>
              <a:ext uri="{FF2B5EF4-FFF2-40B4-BE49-F238E27FC236}">
                <a16:creationId xmlns:a16="http://schemas.microsoft.com/office/drawing/2014/main" id="{E7F7266A-5DEA-6745-9DF5-21535F91C7F0}"/>
              </a:ext>
            </a:extLst>
          </p:cNvPr>
          <p:cNvSpPr>
            <a:spLocks noGrp="1"/>
          </p:cNvSpPr>
          <p:nvPr>
            <p:ph type="ftr" sz="quarter" idx="11"/>
          </p:nvPr>
        </p:nvSpPr>
        <p:spPr/>
        <p:txBody>
          <a:bodyPr/>
          <a:lstStyle/>
          <a:p>
            <a:r>
              <a:rPr lang="en-US"/>
              <a:t>Southwest ADA Center Regional Affiliate – Arkansas • University of Arkansas – Partners for Inclusive Communities  </a:t>
            </a:r>
          </a:p>
        </p:txBody>
      </p:sp>
    </p:spTree>
    <p:extLst>
      <p:ext uri="{BB962C8B-B14F-4D97-AF65-F5344CB8AC3E}">
        <p14:creationId xmlns:p14="http://schemas.microsoft.com/office/powerpoint/2010/main" val="1432560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Helvetica" charset="0"/>
                <a:ea typeface="Helvetica" charset="0"/>
                <a:cs typeface="Helvetica" charset="0"/>
              </a:rPr>
              <a:t>Contact Me</a:t>
            </a:r>
          </a:p>
        </p:txBody>
      </p:sp>
      <p:sp>
        <p:nvSpPr>
          <p:cNvPr id="3" name="Content Placeholder 2"/>
          <p:cNvSpPr>
            <a:spLocks noGrp="1"/>
          </p:cNvSpPr>
          <p:nvPr>
            <p:ph sz="half" idx="1"/>
          </p:nvPr>
        </p:nvSpPr>
        <p:spPr>
          <a:xfrm>
            <a:off x="822960" y="2241551"/>
            <a:ext cx="5529908" cy="3017520"/>
          </a:xfrm>
        </p:spPr>
        <p:txBody>
          <a:bodyPr>
            <a:normAutofit/>
          </a:bodyPr>
          <a:lstStyle/>
          <a:p>
            <a:pPr marL="0" indent="0">
              <a:lnSpc>
                <a:spcPct val="100000"/>
              </a:lnSpc>
              <a:spcBef>
                <a:spcPts val="0"/>
              </a:spcBef>
              <a:buNone/>
              <a:defRPr/>
            </a:pPr>
            <a:r>
              <a:rPr lang="en-US" sz="1800" b="1" dirty="0">
                <a:latin typeface="Helvetica" charset="0"/>
                <a:ea typeface="Helvetica" charset="0"/>
                <a:cs typeface="Helvetica" charset="0"/>
              </a:rPr>
              <a:t>Your Name</a:t>
            </a:r>
          </a:p>
          <a:p>
            <a:pPr marL="0" indent="0">
              <a:lnSpc>
                <a:spcPct val="100000"/>
              </a:lnSpc>
              <a:spcBef>
                <a:spcPts val="0"/>
              </a:spcBef>
              <a:buNone/>
              <a:defRPr/>
            </a:pPr>
            <a:r>
              <a:rPr lang="en-US" sz="1800" b="1" dirty="0">
                <a:latin typeface="Helvetica" charset="0"/>
                <a:ea typeface="Helvetica" charset="0"/>
                <a:cs typeface="Helvetica" charset="0"/>
              </a:rPr>
              <a:t>Email</a:t>
            </a:r>
          </a:p>
          <a:p>
            <a:pPr marL="0" indent="0">
              <a:lnSpc>
                <a:spcPct val="100000"/>
              </a:lnSpc>
              <a:spcBef>
                <a:spcPts val="0"/>
              </a:spcBef>
              <a:buNone/>
              <a:defRPr/>
            </a:pPr>
            <a:r>
              <a:rPr lang="en-US" sz="1800" b="1" dirty="0">
                <a:latin typeface="Helvetica" charset="0"/>
                <a:ea typeface="Helvetica" charset="0"/>
                <a:cs typeface="Helvetica" charset="0"/>
              </a:rPr>
              <a:t>Etc.</a:t>
            </a:r>
          </a:p>
        </p:txBody>
      </p:sp>
      <p:sp>
        <p:nvSpPr>
          <p:cNvPr id="5" name="Content Placeholder 4"/>
          <p:cNvSpPr>
            <a:spLocks noGrp="1"/>
          </p:cNvSpPr>
          <p:nvPr>
            <p:ph sz="half" idx="2"/>
          </p:nvPr>
        </p:nvSpPr>
        <p:spPr>
          <a:xfrm>
            <a:off x="4218040" y="2792627"/>
            <a:ext cx="4542502" cy="2959243"/>
          </a:xfrm>
          <a:ln w="38100">
            <a:solidFill>
              <a:srgbClr val="7030A0"/>
            </a:solidFill>
          </a:ln>
        </p:spPr>
        <p:txBody>
          <a:bodyPr lIns="182880" rIns="182880">
            <a:normAutofit/>
          </a:bodyPr>
          <a:lstStyle/>
          <a:p>
            <a:pPr marL="0" indent="0">
              <a:lnSpc>
                <a:spcPct val="100000"/>
              </a:lnSpc>
              <a:spcBef>
                <a:spcPts val="0"/>
              </a:spcBef>
              <a:buNone/>
              <a:defRPr/>
            </a:pPr>
            <a:r>
              <a:rPr lang="en-US" sz="2400" dirty="0">
                <a:latin typeface="Helvetica" charset="0"/>
                <a:ea typeface="Helvetica" charset="0"/>
                <a:cs typeface="Helvetica" charset="0"/>
              </a:rPr>
              <a:t>This resource was developed by Southwest ADA Center Regional Affiliate – Arkansas, a program of the University of Arkansas—with a subaward from the Southwest ADA Center funded by NIDDLR.</a:t>
            </a:r>
          </a:p>
        </p:txBody>
      </p:sp>
      <p:sp>
        <p:nvSpPr>
          <p:cNvPr id="4" name="Footer Placeholder 3">
            <a:extLst>
              <a:ext uri="{FF2B5EF4-FFF2-40B4-BE49-F238E27FC236}">
                <a16:creationId xmlns:a16="http://schemas.microsoft.com/office/drawing/2014/main" id="{3E8FD511-3CB6-8740-A555-74E6AEBED7C3}"/>
              </a:ext>
            </a:extLst>
          </p:cNvPr>
          <p:cNvSpPr>
            <a:spLocks noGrp="1"/>
          </p:cNvSpPr>
          <p:nvPr>
            <p:ph type="ftr" sz="quarter" idx="11"/>
          </p:nvPr>
        </p:nvSpPr>
        <p:spPr/>
        <p:txBody>
          <a:bodyPr/>
          <a:lstStyle/>
          <a:p>
            <a:r>
              <a:rPr lang="en-US"/>
              <a:t>Southwest ADA Center Regional Affiliate – Arkansas • University of Arkansas – Partners for Inclusive Communities  </a:t>
            </a:r>
          </a:p>
        </p:txBody>
      </p:sp>
    </p:spTree>
    <p:extLst>
      <p:ext uri="{BB962C8B-B14F-4D97-AF65-F5344CB8AC3E}">
        <p14:creationId xmlns:p14="http://schemas.microsoft.com/office/powerpoint/2010/main" val="1780844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Helvetica Neue" charset="0"/>
                <a:ea typeface="Helvetica Neue" charset="0"/>
                <a:cs typeface="Helvetica Neue" charset="0"/>
              </a:rPr>
              <a:t>Power defined</a:t>
            </a:r>
          </a:p>
        </p:txBody>
      </p:sp>
      <p:sp>
        <p:nvSpPr>
          <p:cNvPr id="3" name="Content Placeholder 2"/>
          <p:cNvSpPr>
            <a:spLocks noGrp="1"/>
          </p:cNvSpPr>
          <p:nvPr>
            <p:ph idx="1"/>
          </p:nvPr>
        </p:nvSpPr>
        <p:spPr>
          <a:xfrm>
            <a:off x="628650" y="1887794"/>
            <a:ext cx="7886700" cy="4583345"/>
          </a:xfrm>
        </p:spPr>
        <p:txBody>
          <a:bodyPr>
            <a:normAutofit/>
          </a:bodyPr>
          <a:lstStyle/>
          <a:p>
            <a:pPr marL="0" indent="0">
              <a:buNone/>
            </a:pPr>
            <a:r>
              <a:rPr lang="en-US" sz="4400" b="1" dirty="0">
                <a:latin typeface="Helvetica" charset="0"/>
                <a:ea typeface="Helvetica" charset="0"/>
                <a:cs typeface="Helvetica" charset="0"/>
              </a:rPr>
              <a:t>The capacity or ability to </a:t>
            </a:r>
            <a:r>
              <a:rPr lang="en-US" sz="5400" b="1" dirty="0">
                <a:solidFill>
                  <a:srgbClr val="7030A0"/>
                </a:solidFill>
                <a:latin typeface="Helvetica" charset="0"/>
                <a:ea typeface="Helvetica" charset="0"/>
                <a:cs typeface="Helvetica" charset="0"/>
              </a:rPr>
              <a:t>direct</a:t>
            </a:r>
            <a:r>
              <a:rPr lang="en-US" sz="4400" b="1" dirty="0">
                <a:latin typeface="Helvetica" charset="0"/>
                <a:ea typeface="Helvetica" charset="0"/>
                <a:cs typeface="Helvetica" charset="0"/>
              </a:rPr>
              <a:t> or </a:t>
            </a:r>
            <a:r>
              <a:rPr lang="en-US" sz="5400" b="1" dirty="0">
                <a:solidFill>
                  <a:srgbClr val="7030A0"/>
                </a:solidFill>
                <a:latin typeface="Helvetica" charset="0"/>
                <a:ea typeface="Helvetica" charset="0"/>
                <a:cs typeface="Helvetica" charset="0"/>
              </a:rPr>
              <a:t>influence</a:t>
            </a:r>
            <a:r>
              <a:rPr lang="en-US" sz="4400" b="1" dirty="0">
                <a:latin typeface="Helvetica" charset="0"/>
                <a:ea typeface="Helvetica" charset="0"/>
                <a:cs typeface="Helvetica" charset="0"/>
              </a:rPr>
              <a:t> the behavior of others or the course of events.</a:t>
            </a:r>
          </a:p>
          <a:p>
            <a:pPr marL="0" indent="0">
              <a:buNone/>
            </a:pPr>
            <a:endParaRPr lang="en-US" sz="3600" dirty="0">
              <a:latin typeface="Helvetica" charset="0"/>
              <a:ea typeface="Helvetica" charset="0"/>
              <a:cs typeface="Helvetica" charset="0"/>
            </a:endParaRPr>
          </a:p>
          <a:p>
            <a:pPr marL="0" indent="0">
              <a:buNone/>
            </a:pPr>
            <a:r>
              <a:rPr lang="en-US" sz="3600" dirty="0">
                <a:latin typeface="Helvetica" charset="0"/>
                <a:ea typeface="Helvetica" charset="0"/>
                <a:cs typeface="Helvetica" charset="0"/>
              </a:rPr>
              <a:t>Oxford Dictionary</a:t>
            </a:r>
          </a:p>
        </p:txBody>
      </p:sp>
      <p:sp>
        <p:nvSpPr>
          <p:cNvPr id="4" name="Footer Placeholder 3">
            <a:extLst>
              <a:ext uri="{FF2B5EF4-FFF2-40B4-BE49-F238E27FC236}">
                <a16:creationId xmlns:a16="http://schemas.microsoft.com/office/drawing/2014/main" id="{39CA4681-9F04-504B-BAD3-186071C62CD1}"/>
              </a:ext>
            </a:extLst>
          </p:cNvPr>
          <p:cNvSpPr>
            <a:spLocks noGrp="1"/>
          </p:cNvSpPr>
          <p:nvPr>
            <p:ph type="ftr" sz="quarter" idx="11"/>
          </p:nvPr>
        </p:nvSpPr>
        <p:spPr/>
        <p:txBody>
          <a:bodyPr/>
          <a:lstStyle/>
          <a:p>
            <a:r>
              <a:rPr lang="en-US"/>
              <a:t>Southwest ADA Center Regional Affiliate – Arkansas • University of Arkansas – Partners for Inclusive Communities  </a:t>
            </a:r>
            <a:endParaRPr lang="en-US" dirty="0"/>
          </a:p>
        </p:txBody>
      </p:sp>
    </p:spTree>
    <p:extLst>
      <p:ext uri="{BB962C8B-B14F-4D97-AF65-F5344CB8AC3E}">
        <p14:creationId xmlns:p14="http://schemas.microsoft.com/office/powerpoint/2010/main" val="1802092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Helvetica Neue" charset="0"/>
                <a:ea typeface="Helvetica Neue" charset="0"/>
                <a:cs typeface="Helvetica Neue" charset="0"/>
              </a:rPr>
              <a:t>Privilege defined</a:t>
            </a:r>
          </a:p>
        </p:txBody>
      </p:sp>
      <p:sp>
        <p:nvSpPr>
          <p:cNvPr id="3" name="Content Placeholder 2"/>
          <p:cNvSpPr>
            <a:spLocks noGrp="1"/>
          </p:cNvSpPr>
          <p:nvPr>
            <p:ph idx="1"/>
          </p:nvPr>
        </p:nvSpPr>
        <p:spPr>
          <a:xfrm>
            <a:off x="628650" y="1690689"/>
            <a:ext cx="7886700" cy="4780448"/>
          </a:xfrm>
        </p:spPr>
        <p:txBody>
          <a:bodyPr>
            <a:normAutofit fontScale="92500" lnSpcReduction="20000"/>
          </a:bodyPr>
          <a:lstStyle/>
          <a:p>
            <a:pPr marL="0" indent="0">
              <a:buNone/>
            </a:pPr>
            <a:r>
              <a:rPr lang="en-US" sz="5800" b="1" dirty="0">
                <a:latin typeface="Helvetica Neue" charset="0"/>
                <a:ea typeface="Helvetica Neue" charset="0"/>
                <a:cs typeface="Helvetica Neue" charset="0"/>
              </a:rPr>
              <a:t>“</a:t>
            </a:r>
            <a:r>
              <a:rPr lang="en-US" sz="5400" b="1" dirty="0">
                <a:solidFill>
                  <a:schemeClr val="accent2"/>
                </a:solidFill>
                <a:latin typeface="Helvetica Neue" charset="0"/>
                <a:ea typeface="Helvetica Neue" charset="0"/>
                <a:cs typeface="Helvetica Neue" charset="0"/>
              </a:rPr>
              <a:t>Unearned access to resources</a:t>
            </a:r>
            <a:r>
              <a:rPr lang="en-US" sz="4400" dirty="0">
                <a:latin typeface="Helvetica Neue" charset="0"/>
                <a:ea typeface="Helvetica Neue" charset="0"/>
                <a:cs typeface="Helvetica Neue" charset="0"/>
              </a:rPr>
              <a:t> only readily available to some people as a result of their </a:t>
            </a:r>
            <a:r>
              <a:rPr lang="en-US" sz="5400" b="1" dirty="0">
                <a:solidFill>
                  <a:schemeClr val="accent2"/>
                </a:solidFill>
                <a:latin typeface="Helvetica Neue" charset="0"/>
                <a:ea typeface="Helvetica Neue" charset="0"/>
                <a:cs typeface="Helvetica Neue" charset="0"/>
              </a:rPr>
              <a:t>advantaged social group membership</a:t>
            </a:r>
            <a:r>
              <a:rPr lang="en-US" sz="5800" dirty="0">
                <a:latin typeface="Helvetica Neue" charset="0"/>
                <a:ea typeface="Helvetica Neue" charset="0"/>
                <a:cs typeface="Helvetica Neue" charset="0"/>
              </a:rPr>
              <a:t>.”</a:t>
            </a:r>
          </a:p>
          <a:p>
            <a:pPr marL="0" indent="0">
              <a:buNone/>
            </a:pPr>
            <a:endParaRPr lang="en-US" sz="4400" dirty="0">
              <a:latin typeface="Helvetica Neue" charset="0"/>
              <a:ea typeface="Helvetica Neue" charset="0"/>
              <a:cs typeface="Helvetica Neue" charset="0"/>
            </a:endParaRPr>
          </a:p>
          <a:p>
            <a:pPr marL="0" indent="0">
              <a:buNone/>
            </a:pPr>
            <a:r>
              <a:rPr lang="en-US" sz="3000" dirty="0">
                <a:latin typeface="Helvetica Neue" charset="0"/>
                <a:ea typeface="Helvetica Neue" charset="0"/>
                <a:cs typeface="Helvetica Neue" charset="0"/>
              </a:rPr>
              <a:t>Found on multiple sources, unknown origin.</a:t>
            </a:r>
          </a:p>
        </p:txBody>
      </p:sp>
      <p:sp>
        <p:nvSpPr>
          <p:cNvPr id="4" name="Footer Placeholder 3">
            <a:extLst>
              <a:ext uri="{FF2B5EF4-FFF2-40B4-BE49-F238E27FC236}">
                <a16:creationId xmlns:a16="http://schemas.microsoft.com/office/drawing/2014/main" id="{6887396F-22E1-2A4D-A879-D0D830125217}"/>
              </a:ext>
            </a:extLst>
          </p:cNvPr>
          <p:cNvSpPr>
            <a:spLocks noGrp="1"/>
          </p:cNvSpPr>
          <p:nvPr>
            <p:ph type="ftr" sz="quarter" idx="11"/>
          </p:nvPr>
        </p:nvSpPr>
        <p:spPr/>
        <p:txBody>
          <a:bodyPr/>
          <a:lstStyle/>
          <a:p>
            <a:r>
              <a:rPr lang="en-US"/>
              <a:t>Southwest ADA Center Regional Affiliate – Arkansas • University of Arkansas – Partners for Inclusive Communities  </a:t>
            </a:r>
          </a:p>
        </p:txBody>
      </p:sp>
    </p:spTree>
    <p:extLst>
      <p:ext uri="{BB962C8B-B14F-4D97-AF65-F5344CB8AC3E}">
        <p14:creationId xmlns:p14="http://schemas.microsoft.com/office/powerpoint/2010/main" val="597000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Helvetica Neue" charset="0"/>
                <a:ea typeface="Helvetica Neue" charset="0"/>
                <a:cs typeface="Helvetica Neue" charset="0"/>
              </a:rPr>
              <a:t>Oppression defined</a:t>
            </a:r>
          </a:p>
        </p:txBody>
      </p:sp>
      <p:sp>
        <p:nvSpPr>
          <p:cNvPr id="3" name="Content Placeholder 2"/>
          <p:cNvSpPr>
            <a:spLocks noGrp="1"/>
          </p:cNvSpPr>
          <p:nvPr>
            <p:ph idx="1"/>
          </p:nvPr>
        </p:nvSpPr>
        <p:spPr>
          <a:xfrm>
            <a:off x="628650" y="1690688"/>
            <a:ext cx="7886700" cy="4946085"/>
          </a:xfrm>
        </p:spPr>
        <p:txBody>
          <a:bodyPr>
            <a:normAutofit/>
          </a:bodyPr>
          <a:lstStyle/>
          <a:p>
            <a:pPr marL="0" indent="0">
              <a:buNone/>
            </a:pPr>
            <a:r>
              <a:rPr lang="en-US" sz="3600" b="1" dirty="0">
                <a:latin typeface="Helvetica Neue" charset="0"/>
                <a:ea typeface="Helvetica Neue" charset="0"/>
                <a:cs typeface="Helvetica Neue" charset="0"/>
              </a:rPr>
              <a:t>“</a:t>
            </a:r>
            <a:r>
              <a:rPr lang="en-US" sz="3600" dirty="0">
                <a:latin typeface="Helvetica Neue" charset="0"/>
                <a:ea typeface="Helvetica Neue" charset="0"/>
                <a:cs typeface="Helvetica Neue" charset="0"/>
              </a:rPr>
              <a:t>A </a:t>
            </a:r>
            <a:r>
              <a:rPr lang="en-US" sz="3600" b="1" dirty="0">
                <a:solidFill>
                  <a:schemeClr val="accent5"/>
                </a:solidFill>
                <a:latin typeface="Helvetica Neue" charset="0"/>
                <a:ea typeface="Helvetica Neue" charset="0"/>
                <a:cs typeface="Helvetica Neue" charset="0"/>
              </a:rPr>
              <a:t>system</a:t>
            </a:r>
            <a:r>
              <a:rPr lang="en-US" sz="3600" dirty="0">
                <a:latin typeface="Helvetica Neue" charset="0"/>
                <a:ea typeface="Helvetica Neue" charset="0"/>
                <a:cs typeface="Helvetica Neue" charset="0"/>
              </a:rPr>
              <a:t> that </a:t>
            </a:r>
            <a:r>
              <a:rPr lang="en-US" sz="3600" b="1" dirty="0">
                <a:solidFill>
                  <a:schemeClr val="accent5"/>
                </a:solidFill>
                <a:latin typeface="Helvetica Neue" charset="0"/>
                <a:ea typeface="Helvetica Neue" charset="0"/>
                <a:cs typeface="Helvetica Neue" charset="0"/>
              </a:rPr>
              <a:t>maintains advantage and disadvantage</a:t>
            </a:r>
            <a:r>
              <a:rPr lang="en-US" sz="3600" dirty="0">
                <a:latin typeface="Helvetica Neue" charset="0"/>
                <a:ea typeface="Helvetica Neue" charset="0"/>
                <a:cs typeface="Helvetica Neue" charset="0"/>
              </a:rPr>
              <a:t> based on social group memberships and</a:t>
            </a:r>
            <a:r>
              <a:rPr lang="en-US" sz="3600" b="1" dirty="0">
                <a:solidFill>
                  <a:schemeClr val="accent5"/>
                </a:solidFill>
                <a:latin typeface="Helvetica Neue" charset="0"/>
                <a:ea typeface="Helvetica Neue" charset="0"/>
                <a:cs typeface="Helvetica Neue" charset="0"/>
              </a:rPr>
              <a:t> operates, intentionally and unintentionally</a:t>
            </a:r>
            <a:r>
              <a:rPr lang="en-US" sz="3600" dirty="0">
                <a:latin typeface="Helvetica Neue" charset="0"/>
                <a:ea typeface="Helvetica Neue" charset="0"/>
                <a:cs typeface="Helvetica Neue" charset="0"/>
              </a:rPr>
              <a:t>, on individual, institutional, and cultural levels.”</a:t>
            </a:r>
          </a:p>
          <a:p>
            <a:pPr marL="0" indent="0">
              <a:buNone/>
            </a:pPr>
            <a:endParaRPr lang="en-US" sz="1900" dirty="0">
              <a:latin typeface="Helvetica Neue" charset="0"/>
              <a:ea typeface="Helvetica Neue" charset="0"/>
              <a:cs typeface="Helvetica Neue" charset="0"/>
            </a:endParaRPr>
          </a:p>
          <a:p>
            <a:pPr marL="0" indent="0">
              <a:buNone/>
            </a:pPr>
            <a:r>
              <a:rPr lang="en-US" dirty="0">
                <a:latin typeface="Helvetica Neue" charset="0"/>
                <a:ea typeface="Helvetica Neue" charset="0"/>
                <a:cs typeface="Helvetica Neue" charset="0"/>
              </a:rPr>
              <a:t>Found on multiple sources, unknown origin.</a:t>
            </a:r>
          </a:p>
        </p:txBody>
      </p:sp>
      <p:sp>
        <p:nvSpPr>
          <p:cNvPr id="4" name="Footer Placeholder 3">
            <a:extLst>
              <a:ext uri="{FF2B5EF4-FFF2-40B4-BE49-F238E27FC236}">
                <a16:creationId xmlns:a16="http://schemas.microsoft.com/office/drawing/2014/main" id="{6EA004E4-EE19-D74F-B608-4D097DE67750}"/>
              </a:ext>
            </a:extLst>
          </p:cNvPr>
          <p:cNvSpPr>
            <a:spLocks noGrp="1"/>
          </p:cNvSpPr>
          <p:nvPr>
            <p:ph type="ftr" sz="quarter" idx="11"/>
          </p:nvPr>
        </p:nvSpPr>
        <p:spPr/>
        <p:txBody>
          <a:bodyPr/>
          <a:lstStyle/>
          <a:p>
            <a:r>
              <a:rPr lang="en-US"/>
              <a:t>Southwest ADA Center Regional Affiliate – Arkansas • University of Arkansas – Partners for Inclusive Communities  </a:t>
            </a:r>
          </a:p>
        </p:txBody>
      </p:sp>
    </p:spTree>
    <p:extLst>
      <p:ext uri="{BB962C8B-B14F-4D97-AF65-F5344CB8AC3E}">
        <p14:creationId xmlns:p14="http://schemas.microsoft.com/office/powerpoint/2010/main" val="737384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83736"/>
          </a:xfrm>
        </p:spPr>
        <p:txBody>
          <a:bodyPr/>
          <a:lstStyle/>
          <a:p>
            <a:r>
              <a:rPr lang="en-US" b="1" dirty="0">
                <a:latin typeface="Helvetica Neue" charset="0"/>
                <a:ea typeface="Helvetica Neue" charset="0"/>
                <a:cs typeface="Helvetica Neue" charset="0"/>
              </a:rPr>
              <a:t>Individual Level Oppression</a:t>
            </a:r>
          </a:p>
        </p:txBody>
      </p:sp>
      <p:sp>
        <p:nvSpPr>
          <p:cNvPr id="3" name="Content Placeholder 2"/>
          <p:cNvSpPr>
            <a:spLocks noGrp="1"/>
          </p:cNvSpPr>
          <p:nvPr>
            <p:ph idx="1"/>
          </p:nvPr>
        </p:nvSpPr>
        <p:spPr>
          <a:xfrm>
            <a:off x="628650" y="1430215"/>
            <a:ext cx="7886700" cy="5111262"/>
          </a:xfrm>
        </p:spPr>
        <p:txBody>
          <a:bodyPr>
            <a:normAutofit/>
          </a:bodyPr>
          <a:lstStyle/>
          <a:p>
            <a:pPr fontAlgn="base"/>
            <a:r>
              <a:rPr lang="en-US" sz="3000" dirty="0">
                <a:latin typeface="Helvetica Neue" charset="0"/>
                <a:ea typeface="Helvetica Neue" charset="0"/>
                <a:cs typeface="Helvetica Neue" charset="0"/>
              </a:rPr>
              <a:t>Attitudes</a:t>
            </a:r>
          </a:p>
          <a:p>
            <a:pPr fontAlgn="base"/>
            <a:r>
              <a:rPr lang="en-US" sz="3000" dirty="0">
                <a:latin typeface="Helvetica Neue" charset="0"/>
                <a:ea typeface="Helvetica Neue" charset="0"/>
                <a:cs typeface="Helvetica Neue" charset="0"/>
              </a:rPr>
              <a:t>Beliefs</a:t>
            </a:r>
          </a:p>
          <a:p>
            <a:pPr fontAlgn="base"/>
            <a:r>
              <a:rPr lang="en-US" sz="3000" dirty="0">
                <a:latin typeface="Helvetica Neue" charset="0"/>
                <a:ea typeface="Helvetica Neue" charset="0"/>
                <a:cs typeface="Helvetica Neue" charset="0"/>
              </a:rPr>
              <a:t>Socialization</a:t>
            </a:r>
          </a:p>
          <a:p>
            <a:pPr fontAlgn="base"/>
            <a:r>
              <a:rPr lang="en-US" sz="3000" dirty="0">
                <a:latin typeface="Helvetica Neue" charset="0"/>
                <a:ea typeface="Helvetica Neue" charset="0"/>
                <a:cs typeface="Helvetica Neue" charset="0"/>
              </a:rPr>
              <a:t>Interpersonal interactions</a:t>
            </a:r>
          </a:p>
          <a:p>
            <a:pPr fontAlgn="base"/>
            <a:r>
              <a:rPr lang="en-US" sz="3000" dirty="0">
                <a:latin typeface="Helvetica Neue" charset="0"/>
                <a:ea typeface="Helvetica Neue" charset="0"/>
                <a:cs typeface="Helvetica Neue" charset="0"/>
              </a:rPr>
              <a:t>Individual behaviors</a:t>
            </a:r>
          </a:p>
          <a:p>
            <a:pPr fontAlgn="base"/>
            <a:endParaRPr lang="en-US" sz="3600" dirty="0">
              <a:latin typeface="Helvetica Neue" charset="0"/>
              <a:ea typeface="Helvetica Neue" charset="0"/>
              <a:cs typeface="Helvetica Neue" charset="0"/>
            </a:endParaRPr>
          </a:p>
          <a:p>
            <a:pPr fontAlgn="base"/>
            <a:endParaRPr lang="en-US" sz="3600" dirty="0">
              <a:latin typeface="Helvetica Neue" charset="0"/>
              <a:ea typeface="Helvetica Neue" charset="0"/>
              <a:cs typeface="Helvetica Neue" charset="0"/>
            </a:endParaRPr>
          </a:p>
          <a:p>
            <a:pPr marL="0" indent="0">
              <a:buNone/>
            </a:pPr>
            <a:r>
              <a:rPr lang="en-US" sz="2000" dirty="0">
                <a:latin typeface="Helvetica Neue" charset="0"/>
                <a:ea typeface="Helvetica Neue" charset="0"/>
                <a:cs typeface="Helvetica Neue" charset="0"/>
              </a:rPr>
              <a:t>Adapted from Judith H. Katz (1978). </a:t>
            </a:r>
            <a:r>
              <a:rPr lang="en-US" sz="2000" i="1" dirty="0">
                <a:latin typeface="Helvetica Neue" charset="0"/>
                <a:ea typeface="Helvetica Neue" charset="0"/>
                <a:cs typeface="Helvetica Neue" charset="0"/>
              </a:rPr>
              <a:t>White awareness: Handbook for anti-racism training</a:t>
            </a:r>
            <a:r>
              <a:rPr lang="en-US" sz="2000" dirty="0">
                <a:latin typeface="Helvetica Neue" charset="0"/>
                <a:ea typeface="Helvetica Neue" charset="0"/>
                <a:cs typeface="Helvetica Neue" charset="0"/>
              </a:rPr>
              <a:t>. Norman, OK: University of Oklahoma Press. </a:t>
            </a:r>
          </a:p>
        </p:txBody>
      </p:sp>
      <p:pic>
        <p:nvPicPr>
          <p:cNvPr id="4" name="Picture 3" descr="Three figures stand on platforms with one standing on a higher platform with arms raised - clearly the winne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5439510" y="1430216"/>
            <a:ext cx="3680067" cy="3104930"/>
          </a:xfrm>
          <a:prstGeom prst="rect">
            <a:avLst/>
          </a:prstGeom>
        </p:spPr>
      </p:pic>
      <p:sp>
        <p:nvSpPr>
          <p:cNvPr id="5" name="Footer Placeholder 4">
            <a:extLst>
              <a:ext uri="{FF2B5EF4-FFF2-40B4-BE49-F238E27FC236}">
                <a16:creationId xmlns:a16="http://schemas.microsoft.com/office/drawing/2014/main" id="{2362147D-54DC-5F4C-9572-528D81013F09}"/>
              </a:ext>
            </a:extLst>
          </p:cNvPr>
          <p:cNvSpPr>
            <a:spLocks noGrp="1"/>
          </p:cNvSpPr>
          <p:nvPr>
            <p:ph type="ftr" sz="quarter" idx="11"/>
          </p:nvPr>
        </p:nvSpPr>
        <p:spPr/>
        <p:txBody>
          <a:bodyPr/>
          <a:lstStyle/>
          <a:p>
            <a:r>
              <a:rPr lang="en-US"/>
              <a:t>Southwest ADA Center Regional Affiliate – Arkansas • University of Arkansas – Partners for Inclusive Communities  </a:t>
            </a:r>
          </a:p>
        </p:txBody>
      </p:sp>
    </p:spTree>
    <p:extLst>
      <p:ext uri="{BB962C8B-B14F-4D97-AF65-F5344CB8AC3E}">
        <p14:creationId xmlns:p14="http://schemas.microsoft.com/office/powerpoint/2010/main" val="92189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07182"/>
          </a:xfrm>
        </p:spPr>
        <p:txBody>
          <a:bodyPr>
            <a:normAutofit/>
          </a:bodyPr>
          <a:lstStyle/>
          <a:p>
            <a:r>
              <a:rPr lang="en-US" sz="4000" b="1" dirty="0">
                <a:latin typeface="Helvetica Neue" charset="0"/>
                <a:ea typeface="Helvetica Neue" charset="0"/>
                <a:cs typeface="Helvetica Neue" charset="0"/>
              </a:rPr>
              <a:t>Institutional Level Oppression</a:t>
            </a:r>
          </a:p>
        </p:txBody>
      </p:sp>
      <p:sp>
        <p:nvSpPr>
          <p:cNvPr id="3" name="Content Placeholder 2"/>
          <p:cNvSpPr>
            <a:spLocks noGrp="1"/>
          </p:cNvSpPr>
          <p:nvPr>
            <p:ph idx="1"/>
          </p:nvPr>
        </p:nvSpPr>
        <p:spPr>
          <a:xfrm>
            <a:off x="628650" y="1359877"/>
            <a:ext cx="7886700" cy="5181600"/>
          </a:xfrm>
        </p:spPr>
        <p:txBody>
          <a:bodyPr>
            <a:noAutofit/>
          </a:bodyPr>
          <a:lstStyle/>
          <a:p>
            <a:pPr fontAlgn="base"/>
            <a:r>
              <a:rPr lang="en-US" dirty="0">
                <a:latin typeface="Helvetica Neue" charset="0"/>
                <a:ea typeface="Helvetica Neue" charset="0"/>
                <a:cs typeface="Helvetica Neue" charset="0"/>
              </a:rPr>
              <a:t>Housing </a:t>
            </a:r>
          </a:p>
          <a:p>
            <a:pPr fontAlgn="base"/>
            <a:r>
              <a:rPr lang="en-US" dirty="0">
                <a:latin typeface="Helvetica Neue" charset="0"/>
                <a:ea typeface="Helvetica Neue" charset="0"/>
                <a:cs typeface="Helvetica Neue" charset="0"/>
              </a:rPr>
              <a:t>Employment </a:t>
            </a:r>
          </a:p>
          <a:p>
            <a:pPr fontAlgn="base"/>
            <a:r>
              <a:rPr lang="en-US" dirty="0">
                <a:latin typeface="Helvetica Neue" charset="0"/>
                <a:ea typeface="Helvetica Neue" charset="0"/>
                <a:cs typeface="Helvetica Neue" charset="0"/>
              </a:rPr>
              <a:t>Education</a:t>
            </a:r>
          </a:p>
          <a:p>
            <a:pPr fontAlgn="base"/>
            <a:r>
              <a:rPr lang="en-US" dirty="0">
                <a:latin typeface="Helvetica Neue" charset="0"/>
                <a:ea typeface="Helvetica Neue" charset="0"/>
                <a:cs typeface="Helvetica Neue" charset="0"/>
              </a:rPr>
              <a:t>Health services</a:t>
            </a:r>
          </a:p>
          <a:p>
            <a:pPr fontAlgn="base"/>
            <a:r>
              <a:rPr lang="en-US" dirty="0">
                <a:latin typeface="Helvetica Neue" charset="0"/>
                <a:ea typeface="Helvetica Neue" charset="0"/>
                <a:cs typeface="Helvetica Neue" charset="0"/>
              </a:rPr>
              <a:t>Religion</a:t>
            </a:r>
          </a:p>
          <a:p>
            <a:pPr fontAlgn="base"/>
            <a:r>
              <a:rPr lang="en-US" dirty="0">
                <a:latin typeface="Helvetica Neue" charset="0"/>
                <a:ea typeface="Helvetica Neue" charset="0"/>
                <a:cs typeface="Helvetica Neue" charset="0"/>
              </a:rPr>
              <a:t>Media </a:t>
            </a:r>
          </a:p>
          <a:p>
            <a:pPr fontAlgn="base"/>
            <a:r>
              <a:rPr lang="en-US" dirty="0">
                <a:latin typeface="Helvetica Neue" charset="0"/>
                <a:ea typeface="Helvetica Neue" charset="0"/>
                <a:cs typeface="Helvetica Neue" charset="0"/>
              </a:rPr>
              <a:t>Government / laws </a:t>
            </a:r>
          </a:p>
          <a:p>
            <a:pPr fontAlgn="base"/>
            <a:r>
              <a:rPr lang="en-US" dirty="0">
                <a:latin typeface="Helvetica Neue" charset="0"/>
                <a:ea typeface="Helvetica Neue" charset="0"/>
                <a:cs typeface="Helvetica Neue" charset="0"/>
              </a:rPr>
              <a:t>Legal system</a:t>
            </a:r>
            <a:br>
              <a:rPr lang="en-US" sz="2400" dirty="0">
                <a:latin typeface="Helvetica Neue" charset="0"/>
                <a:ea typeface="Helvetica Neue" charset="0"/>
                <a:cs typeface="Helvetica Neue" charset="0"/>
              </a:rPr>
            </a:br>
            <a:endParaRPr lang="en-US" sz="2000" dirty="0">
              <a:latin typeface="Helvetica Neue" charset="0"/>
              <a:ea typeface="Helvetica Neue" charset="0"/>
              <a:cs typeface="Helvetica Neue" charset="0"/>
            </a:endParaRPr>
          </a:p>
          <a:p>
            <a:pPr marL="0" indent="0">
              <a:buNone/>
            </a:pPr>
            <a:r>
              <a:rPr lang="en-US" sz="2000" dirty="0">
                <a:latin typeface="Helvetica Neue" charset="0"/>
                <a:ea typeface="Helvetica Neue" charset="0"/>
                <a:cs typeface="Helvetica Neue" charset="0"/>
              </a:rPr>
              <a:t>Adapted from Judith H. Katz (1978). </a:t>
            </a:r>
            <a:r>
              <a:rPr lang="en-US" sz="2000" i="1" dirty="0">
                <a:latin typeface="Helvetica Neue" charset="0"/>
                <a:ea typeface="Helvetica Neue" charset="0"/>
                <a:cs typeface="Helvetica Neue" charset="0"/>
              </a:rPr>
              <a:t>White awareness: Handbook for anti-racism training</a:t>
            </a:r>
            <a:r>
              <a:rPr lang="en-US" sz="2000" dirty="0">
                <a:latin typeface="Helvetica Neue" charset="0"/>
                <a:ea typeface="Helvetica Neue" charset="0"/>
                <a:cs typeface="Helvetica Neue" charset="0"/>
              </a:rPr>
              <a:t>. Norman, OK: University of Oklahoma Press. </a:t>
            </a:r>
          </a:p>
        </p:txBody>
      </p:sp>
      <p:pic>
        <p:nvPicPr>
          <p:cNvPr id="4" name="Picture 3" descr="Columns of a government buildin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791074" y="1172309"/>
            <a:ext cx="2985642" cy="4454768"/>
          </a:xfrm>
          <a:prstGeom prst="rect">
            <a:avLst/>
          </a:prstGeom>
        </p:spPr>
      </p:pic>
      <p:sp>
        <p:nvSpPr>
          <p:cNvPr id="5" name="Footer Placeholder 4">
            <a:extLst>
              <a:ext uri="{FF2B5EF4-FFF2-40B4-BE49-F238E27FC236}">
                <a16:creationId xmlns:a16="http://schemas.microsoft.com/office/drawing/2014/main" id="{01F877CB-1FCC-874C-93AB-36E6FD9B1980}"/>
              </a:ext>
            </a:extLst>
          </p:cNvPr>
          <p:cNvSpPr>
            <a:spLocks noGrp="1"/>
          </p:cNvSpPr>
          <p:nvPr>
            <p:ph type="ftr" sz="quarter" idx="11"/>
          </p:nvPr>
        </p:nvSpPr>
        <p:spPr/>
        <p:txBody>
          <a:bodyPr/>
          <a:lstStyle/>
          <a:p>
            <a:r>
              <a:rPr lang="en-US"/>
              <a:t>Southwest ADA Center Regional Affiliate – Arkansas • University of Arkansas – Partners for Inclusive Communities  </a:t>
            </a:r>
          </a:p>
        </p:txBody>
      </p:sp>
    </p:spTree>
    <p:extLst>
      <p:ext uri="{BB962C8B-B14F-4D97-AF65-F5344CB8AC3E}">
        <p14:creationId xmlns:p14="http://schemas.microsoft.com/office/powerpoint/2010/main" val="1291924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07182"/>
          </a:xfrm>
        </p:spPr>
        <p:txBody>
          <a:bodyPr>
            <a:normAutofit/>
          </a:bodyPr>
          <a:lstStyle/>
          <a:p>
            <a:r>
              <a:rPr lang="en-US" sz="4000" b="1" dirty="0">
                <a:latin typeface="Helvetica Neue" charset="0"/>
                <a:ea typeface="Helvetica Neue" charset="0"/>
                <a:cs typeface="Helvetica Neue" charset="0"/>
              </a:rPr>
              <a:t>Cultural Level Oppression</a:t>
            </a:r>
          </a:p>
        </p:txBody>
      </p:sp>
      <p:sp>
        <p:nvSpPr>
          <p:cNvPr id="3" name="Content Placeholder 2"/>
          <p:cNvSpPr>
            <a:spLocks noGrp="1"/>
          </p:cNvSpPr>
          <p:nvPr>
            <p:ph idx="1"/>
          </p:nvPr>
        </p:nvSpPr>
        <p:spPr>
          <a:xfrm>
            <a:off x="628650" y="1383323"/>
            <a:ext cx="7886700" cy="5158154"/>
          </a:xfrm>
        </p:spPr>
        <p:txBody>
          <a:bodyPr>
            <a:noAutofit/>
          </a:bodyPr>
          <a:lstStyle/>
          <a:p>
            <a:pPr fontAlgn="base"/>
            <a:r>
              <a:rPr lang="en-US" sz="3000" dirty="0">
                <a:latin typeface="Helvetica Neue" charset="0"/>
                <a:ea typeface="Helvetica Neue" charset="0"/>
                <a:cs typeface="Helvetica Neue" charset="0"/>
              </a:rPr>
              <a:t>Values, norms, needs </a:t>
            </a:r>
          </a:p>
          <a:p>
            <a:pPr fontAlgn="base"/>
            <a:r>
              <a:rPr lang="en-US" sz="3000" dirty="0">
                <a:latin typeface="Helvetica Neue" charset="0"/>
                <a:ea typeface="Helvetica Neue" charset="0"/>
                <a:cs typeface="Helvetica Neue" charset="0"/>
              </a:rPr>
              <a:t>Language</a:t>
            </a:r>
          </a:p>
          <a:p>
            <a:pPr fontAlgn="base"/>
            <a:r>
              <a:rPr lang="en-US" sz="3000" dirty="0">
                <a:latin typeface="Helvetica Neue" charset="0"/>
                <a:ea typeface="Helvetica Neue" charset="0"/>
                <a:cs typeface="Helvetica Neue" charset="0"/>
              </a:rPr>
              <a:t>Standards of beauty </a:t>
            </a:r>
          </a:p>
          <a:p>
            <a:pPr fontAlgn="base"/>
            <a:r>
              <a:rPr lang="en-US" sz="3000" dirty="0">
                <a:latin typeface="Helvetica Neue" charset="0"/>
                <a:ea typeface="Helvetica Neue" charset="0"/>
                <a:cs typeface="Helvetica Neue" charset="0"/>
              </a:rPr>
              <a:t>Holidays</a:t>
            </a:r>
          </a:p>
          <a:p>
            <a:pPr fontAlgn="base"/>
            <a:r>
              <a:rPr lang="en-US" sz="3000" dirty="0">
                <a:latin typeface="Helvetica Neue" charset="0"/>
                <a:ea typeface="Helvetica Neue" charset="0"/>
                <a:cs typeface="Helvetica Neue" charset="0"/>
              </a:rPr>
              <a:t>Sex roles</a:t>
            </a:r>
          </a:p>
          <a:p>
            <a:pPr fontAlgn="base"/>
            <a:r>
              <a:rPr lang="en-US" sz="3000" dirty="0">
                <a:latin typeface="Helvetica Neue" charset="0"/>
                <a:ea typeface="Helvetica Neue" charset="0"/>
                <a:cs typeface="Helvetica Neue" charset="0"/>
              </a:rPr>
              <a:t>Logic system</a:t>
            </a:r>
          </a:p>
          <a:p>
            <a:pPr fontAlgn="base"/>
            <a:r>
              <a:rPr lang="en-US" sz="3000" dirty="0">
                <a:latin typeface="Helvetica Neue" charset="0"/>
                <a:ea typeface="Helvetica Neue" charset="0"/>
                <a:cs typeface="Helvetica Neue" charset="0"/>
              </a:rPr>
              <a:t>Societal expectations</a:t>
            </a:r>
            <a:br>
              <a:rPr lang="en-US" sz="2400" dirty="0">
                <a:latin typeface="Helvetica Neue" charset="0"/>
                <a:ea typeface="Helvetica Neue" charset="0"/>
                <a:cs typeface="Helvetica Neue" charset="0"/>
              </a:rPr>
            </a:br>
            <a:endParaRPr lang="en-US" sz="2000" dirty="0">
              <a:latin typeface="Helvetica Neue" charset="0"/>
              <a:ea typeface="Helvetica Neue" charset="0"/>
              <a:cs typeface="Helvetica Neue" charset="0"/>
            </a:endParaRPr>
          </a:p>
          <a:p>
            <a:pPr marL="0" indent="0">
              <a:buNone/>
            </a:pPr>
            <a:r>
              <a:rPr lang="en-US" sz="2000" dirty="0">
                <a:latin typeface="Helvetica Neue" charset="0"/>
                <a:ea typeface="Helvetica Neue" charset="0"/>
                <a:cs typeface="Helvetica Neue" charset="0"/>
              </a:rPr>
              <a:t>Adapted from Judith H. Katz (1978). </a:t>
            </a:r>
            <a:r>
              <a:rPr lang="en-US" sz="2000" i="1" dirty="0">
                <a:latin typeface="Helvetica Neue" charset="0"/>
                <a:ea typeface="Helvetica Neue" charset="0"/>
                <a:cs typeface="Helvetica Neue" charset="0"/>
              </a:rPr>
              <a:t>White awareness: Handbook for anti-racism training</a:t>
            </a:r>
            <a:r>
              <a:rPr lang="en-US" sz="2000" dirty="0">
                <a:latin typeface="Helvetica Neue" charset="0"/>
                <a:ea typeface="Helvetica Neue" charset="0"/>
                <a:cs typeface="Helvetica Neue" charset="0"/>
              </a:rPr>
              <a:t>. Norman, OK: University of Oklahoma Press. </a:t>
            </a:r>
          </a:p>
        </p:txBody>
      </p:sp>
      <p:pic>
        <p:nvPicPr>
          <p:cNvPr id="4" name="Picture 3" descr="Lady Liberty"/>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918200" y="1172311"/>
            <a:ext cx="3225800" cy="4242899"/>
          </a:xfrm>
          <a:prstGeom prst="rect">
            <a:avLst/>
          </a:prstGeom>
        </p:spPr>
      </p:pic>
      <p:sp>
        <p:nvSpPr>
          <p:cNvPr id="5" name="Footer Placeholder 4">
            <a:extLst>
              <a:ext uri="{FF2B5EF4-FFF2-40B4-BE49-F238E27FC236}">
                <a16:creationId xmlns:a16="http://schemas.microsoft.com/office/drawing/2014/main" id="{EB87C9B4-B1D2-754D-AD1E-15B7DB0591B4}"/>
              </a:ext>
            </a:extLst>
          </p:cNvPr>
          <p:cNvSpPr>
            <a:spLocks noGrp="1"/>
          </p:cNvSpPr>
          <p:nvPr>
            <p:ph type="ftr" sz="quarter" idx="11"/>
          </p:nvPr>
        </p:nvSpPr>
        <p:spPr/>
        <p:txBody>
          <a:bodyPr/>
          <a:lstStyle/>
          <a:p>
            <a:r>
              <a:rPr lang="en-US"/>
              <a:t>Southwest ADA Center Regional Affiliate – Arkansas • University of Arkansas – Partners for Inclusive Communities  </a:t>
            </a:r>
          </a:p>
        </p:txBody>
      </p:sp>
    </p:spTree>
    <p:extLst>
      <p:ext uri="{BB962C8B-B14F-4D97-AF65-F5344CB8AC3E}">
        <p14:creationId xmlns:p14="http://schemas.microsoft.com/office/powerpoint/2010/main" val="926237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Helvetica Neue" charset="0"/>
                <a:ea typeface="Helvetica Neue" charset="0"/>
                <a:cs typeface="Helvetica Neue" charset="0"/>
              </a:rPr>
              <a:t>Ableism defined</a:t>
            </a:r>
          </a:p>
        </p:txBody>
      </p:sp>
      <p:sp>
        <p:nvSpPr>
          <p:cNvPr id="3" name="Content Placeholder 2"/>
          <p:cNvSpPr>
            <a:spLocks noGrp="1"/>
          </p:cNvSpPr>
          <p:nvPr>
            <p:ph idx="1"/>
          </p:nvPr>
        </p:nvSpPr>
        <p:spPr>
          <a:xfrm>
            <a:off x="628650" y="1690688"/>
            <a:ext cx="7886700" cy="4946085"/>
          </a:xfrm>
        </p:spPr>
        <p:txBody>
          <a:bodyPr>
            <a:normAutofit/>
          </a:bodyPr>
          <a:lstStyle/>
          <a:p>
            <a:pPr marL="0" indent="0">
              <a:buNone/>
            </a:pPr>
            <a:r>
              <a:rPr lang="en-US" sz="6000" b="1" dirty="0">
                <a:solidFill>
                  <a:srgbClr val="7030A0"/>
                </a:solidFill>
                <a:latin typeface="Helvetica" charset="0"/>
                <a:ea typeface="Helvetica" charset="0"/>
                <a:cs typeface="Helvetica" charset="0"/>
              </a:rPr>
              <a:t>Discrimination</a:t>
            </a:r>
            <a:r>
              <a:rPr lang="en-US" sz="5400" b="1" dirty="0">
                <a:latin typeface="Helvetica" charset="0"/>
                <a:ea typeface="Helvetica" charset="0"/>
                <a:cs typeface="Helvetica" charset="0"/>
              </a:rPr>
              <a:t> in favor of </a:t>
            </a:r>
            <a:r>
              <a:rPr lang="en-US" sz="6000" b="1" dirty="0">
                <a:solidFill>
                  <a:srgbClr val="7030A0"/>
                </a:solidFill>
                <a:latin typeface="Helvetica" charset="0"/>
                <a:ea typeface="Helvetica" charset="0"/>
                <a:cs typeface="Helvetica" charset="0"/>
              </a:rPr>
              <a:t>non-disabled</a:t>
            </a:r>
            <a:r>
              <a:rPr lang="en-US" sz="5400" b="1" dirty="0">
                <a:latin typeface="Helvetica" charset="0"/>
                <a:ea typeface="Helvetica" charset="0"/>
                <a:cs typeface="Helvetica" charset="0"/>
              </a:rPr>
              <a:t> people.</a:t>
            </a:r>
          </a:p>
          <a:p>
            <a:pPr marL="0" indent="0">
              <a:buNone/>
            </a:pPr>
            <a:endParaRPr lang="en-US" sz="1900" dirty="0">
              <a:latin typeface="Helvetica Neue" charset="0"/>
              <a:ea typeface="Helvetica Neue" charset="0"/>
              <a:cs typeface="Helvetica Neue" charset="0"/>
            </a:endParaRPr>
          </a:p>
          <a:p>
            <a:pPr marL="0" indent="0">
              <a:buNone/>
            </a:pPr>
            <a:r>
              <a:rPr lang="en-US" sz="3000" dirty="0">
                <a:latin typeface="Helvetica Neue" charset="0"/>
                <a:ea typeface="Helvetica Neue" charset="0"/>
                <a:cs typeface="Helvetica Neue" charset="0"/>
              </a:rPr>
              <a:t>Adapted from Oxford Dictionary</a:t>
            </a:r>
          </a:p>
        </p:txBody>
      </p:sp>
      <p:sp>
        <p:nvSpPr>
          <p:cNvPr id="4" name="Footer Placeholder 3">
            <a:extLst>
              <a:ext uri="{FF2B5EF4-FFF2-40B4-BE49-F238E27FC236}">
                <a16:creationId xmlns:a16="http://schemas.microsoft.com/office/drawing/2014/main" id="{9194C1F6-1C67-3545-AD0E-A29A8CF3EA19}"/>
              </a:ext>
            </a:extLst>
          </p:cNvPr>
          <p:cNvSpPr>
            <a:spLocks noGrp="1"/>
          </p:cNvSpPr>
          <p:nvPr>
            <p:ph type="ftr" sz="quarter" idx="11"/>
          </p:nvPr>
        </p:nvSpPr>
        <p:spPr/>
        <p:txBody>
          <a:bodyPr/>
          <a:lstStyle/>
          <a:p>
            <a:r>
              <a:rPr lang="en-US"/>
              <a:t>Southwest ADA Center Regional Affiliate – Arkansas • University of Arkansas – Partners for Inclusive Communities  </a:t>
            </a:r>
          </a:p>
        </p:txBody>
      </p:sp>
    </p:spTree>
    <p:extLst>
      <p:ext uri="{BB962C8B-B14F-4D97-AF65-F5344CB8AC3E}">
        <p14:creationId xmlns:p14="http://schemas.microsoft.com/office/powerpoint/2010/main" val="1573199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6"/>
            <a:ext cx="8087647" cy="1325563"/>
          </a:xfrm>
        </p:spPr>
        <p:txBody>
          <a:bodyPr/>
          <a:lstStyle/>
          <a:p>
            <a:r>
              <a:rPr lang="en-US" b="1">
                <a:latin typeface="Helvetica Neue" charset="0"/>
                <a:ea typeface="Helvetica Neue" charset="0"/>
                <a:cs typeface="Helvetica Neue" charset="0"/>
              </a:rPr>
              <a:t>Another definition of Ableism</a:t>
            </a:r>
            <a:endParaRPr lang="en-US" b="1" dirty="0">
              <a:latin typeface="Helvetica Neue" charset="0"/>
              <a:ea typeface="Helvetica Neue" charset="0"/>
              <a:cs typeface="Helvetica Neue" charset="0"/>
            </a:endParaRPr>
          </a:p>
        </p:txBody>
      </p:sp>
      <p:sp>
        <p:nvSpPr>
          <p:cNvPr id="3" name="Content Placeholder 2"/>
          <p:cNvSpPr>
            <a:spLocks noGrp="1"/>
          </p:cNvSpPr>
          <p:nvPr>
            <p:ph idx="1"/>
          </p:nvPr>
        </p:nvSpPr>
        <p:spPr>
          <a:xfrm>
            <a:off x="628650" y="1690688"/>
            <a:ext cx="7886700" cy="4946085"/>
          </a:xfrm>
        </p:spPr>
        <p:txBody>
          <a:bodyPr>
            <a:normAutofit/>
          </a:bodyPr>
          <a:lstStyle/>
          <a:p>
            <a:pPr marL="0" indent="0">
              <a:buNone/>
            </a:pPr>
            <a:r>
              <a:rPr lang="en-US" sz="5400" b="1" dirty="0">
                <a:latin typeface="Helvetica" charset="0"/>
                <a:ea typeface="Helvetica" charset="0"/>
                <a:cs typeface="Helvetica" charset="0"/>
              </a:rPr>
              <a:t>The belief that </a:t>
            </a:r>
            <a:r>
              <a:rPr lang="en-US" sz="6000" b="1" dirty="0">
                <a:solidFill>
                  <a:schemeClr val="accent2"/>
                </a:solidFill>
                <a:latin typeface="Helvetica" charset="0"/>
                <a:ea typeface="Helvetica" charset="0"/>
                <a:cs typeface="Helvetica" charset="0"/>
              </a:rPr>
              <a:t>non-disabled</a:t>
            </a:r>
            <a:r>
              <a:rPr lang="en-US" sz="5400" b="1" dirty="0">
                <a:solidFill>
                  <a:schemeClr val="accent2"/>
                </a:solidFill>
                <a:latin typeface="Helvetica" charset="0"/>
                <a:ea typeface="Helvetica" charset="0"/>
                <a:cs typeface="Helvetica" charset="0"/>
              </a:rPr>
              <a:t> </a:t>
            </a:r>
            <a:r>
              <a:rPr lang="en-US" sz="5400" b="1" dirty="0">
                <a:latin typeface="Helvetica" charset="0"/>
                <a:ea typeface="Helvetica" charset="0"/>
                <a:cs typeface="Helvetica" charset="0"/>
              </a:rPr>
              <a:t>people are </a:t>
            </a:r>
            <a:r>
              <a:rPr lang="en-US" sz="6000" b="1" dirty="0">
                <a:solidFill>
                  <a:schemeClr val="accent2"/>
                </a:solidFill>
                <a:latin typeface="Helvetica" charset="0"/>
                <a:ea typeface="Helvetica" charset="0"/>
                <a:cs typeface="Helvetica" charset="0"/>
              </a:rPr>
              <a:t>inherently superior </a:t>
            </a:r>
            <a:r>
              <a:rPr lang="en-US" sz="5400" b="1" dirty="0">
                <a:latin typeface="Helvetica" charset="0"/>
                <a:ea typeface="Helvetica" charset="0"/>
                <a:cs typeface="Helvetica" charset="0"/>
              </a:rPr>
              <a:t>to </a:t>
            </a:r>
            <a:r>
              <a:rPr lang="en-US" sz="6000" b="1" dirty="0">
                <a:solidFill>
                  <a:schemeClr val="accent2"/>
                </a:solidFill>
                <a:latin typeface="Helvetica" charset="0"/>
                <a:ea typeface="Helvetica" charset="0"/>
                <a:cs typeface="Helvetica" charset="0"/>
              </a:rPr>
              <a:t>disabled people</a:t>
            </a:r>
            <a:r>
              <a:rPr lang="en-US" sz="5400" b="1" dirty="0">
                <a:latin typeface="Helvetica" charset="0"/>
                <a:ea typeface="Helvetica" charset="0"/>
                <a:cs typeface="Helvetica" charset="0"/>
              </a:rPr>
              <a:t>.</a:t>
            </a:r>
            <a:endParaRPr lang="en-US" sz="5400" dirty="0">
              <a:latin typeface="Helvetica Neue" charset="0"/>
              <a:ea typeface="Helvetica Neue" charset="0"/>
              <a:cs typeface="Helvetica Neue" charset="0"/>
            </a:endParaRPr>
          </a:p>
        </p:txBody>
      </p:sp>
      <p:sp>
        <p:nvSpPr>
          <p:cNvPr id="4" name="Footer Placeholder 3">
            <a:extLst>
              <a:ext uri="{FF2B5EF4-FFF2-40B4-BE49-F238E27FC236}">
                <a16:creationId xmlns:a16="http://schemas.microsoft.com/office/drawing/2014/main" id="{AF7A6995-D669-E34A-BCFA-CF97FDDE9CA5}"/>
              </a:ext>
            </a:extLst>
          </p:cNvPr>
          <p:cNvSpPr>
            <a:spLocks noGrp="1"/>
          </p:cNvSpPr>
          <p:nvPr>
            <p:ph type="ftr" sz="quarter" idx="11"/>
          </p:nvPr>
        </p:nvSpPr>
        <p:spPr/>
        <p:txBody>
          <a:bodyPr/>
          <a:lstStyle/>
          <a:p>
            <a:r>
              <a:rPr lang="en-US"/>
              <a:t>Southwest ADA Center Regional Affiliate – Arkansas • University of Arkansas – Partners for Inclusive Communities  </a:t>
            </a:r>
          </a:p>
        </p:txBody>
      </p:sp>
    </p:spTree>
    <p:extLst>
      <p:ext uri="{BB962C8B-B14F-4D97-AF65-F5344CB8AC3E}">
        <p14:creationId xmlns:p14="http://schemas.microsoft.com/office/powerpoint/2010/main" val="1396568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melanie adapted theme</Template>
  <TotalTime>1226</TotalTime>
  <Words>1083</Words>
  <Application>Microsoft Macintosh PowerPoint</Application>
  <PresentationFormat>On-screen Show (4:3)</PresentationFormat>
  <Paragraphs>135</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Helvetica</vt:lpstr>
      <vt:lpstr>Helvetica Neue</vt:lpstr>
      <vt:lpstr>Office Theme</vt:lpstr>
      <vt:lpstr>Ableism and  Non-Disabled Privilege</vt:lpstr>
      <vt:lpstr>Power defined</vt:lpstr>
      <vt:lpstr>Privilege defined</vt:lpstr>
      <vt:lpstr>Oppression defined</vt:lpstr>
      <vt:lpstr>Individual Level Oppression</vt:lpstr>
      <vt:lpstr>Institutional Level Oppression</vt:lpstr>
      <vt:lpstr>Cultural Level Oppression</vt:lpstr>
      <vt:lpstr>Ableism defined</vt:lpstr>
      <vt:lpstr>Another definition of Ableism</vt:lpstr>
      <vt:lpstr>Power Bingo</vt:lpstr>
      <vt:lpstr>Privilege quote</vt:lpstr>
      <vt:lpstr>Contact Me</vt:lpstr>
    </vt:vector>
  </TitlesOfParts>
  <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Melanie Thornton</dc:creator>
  <cp:lastModifiedBy>Melanie Thornton</cp:lastModifiedBy>
  <cp:revision>21</cp:revision>
  <dcterms:created xsi:type="dcterms:W3CDTF">2017-12-04T22:50:28Z</dcterms:created>
  <dcterms:modified xsi:type="dcterms:W3CDTF">2018-06-08T07:01:23Z</dcterms:modified>
</cp:coreProperties>
</file>