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14"/>
  </p:notesMasterIdLst>
  <p:sldIdLst>
    <p:sldId id="258" r:id="rId2"/>
    <p:sldId id="265" r:id="rId3"/>
    <p:sldId id="278" r:id="rId4"/>
    <p:sldId id="259" r:id="rId5"/>
    <p:sldId id="279" r:id="rId6"/>
    <p:sldId id="282" r:id="rId7"/>
    <p:sldId id="280" r:id="rId8"/>
    <p:sldId id="284" r:id="rId9"/>
    <p:sldId id="285" r:id="rId10"/>
    <p:sldId id="281" r:id="rId11"/>
    <p:sldId id="286"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8"/>
    <p:restoredTop sz="56648"/>
  </p:normalViewPr>
  <p:slideViewPr>
    <p:cSldViewPr snapToGrid="0" snapToObjects="1">
      <p:cViewPr varScale="1">
        <p:scale>
          <a:sx n="44" d="100"/>
          <a:sy n="44" d="100"/>
        </p:scale>
        <p:origin x="1672"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598D7-5821-624F-9CEB-22F2B25803E2}" type="datetimeFigureOut">
              <a:rPr lang="en-US" smtClean="0"/>
              <a:t>6/8/18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3AFD2-DE5D-CE43-AD33-FDB3C834568B}" type="slidenum">
              <a:rPr lang="en-US" smtClean="0"/>
              <a:t>‹#›</a:t>
            </a:fld>
            <a:endParaRPr lang="en-US"/>
          </a:p>
        </p:txBody>
      </p:sp>
    </p:spTree>
    <p:extLst>
      <p:ext uri="{BB962C8B-B14F-4D97-AF65-F5344CB8AC3E}">
        <p14:creationId xmlns:p14="http://schemas.microsoft.com/office/powerpoint/2010/main" val="17897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5vOM0-IOrK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FKicqqVME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a:solidFill>
                  <a:schemeClr val="tx1"/>
                </a:solidFill>
                <a:effectLst/>
                <a:latin typeface="+mn-lt"/>
                <a:ea typeface="+mn-ea"/>
                <a:cs typeface="+mn-cs"/>
              </a:rPr>
              <a:t>Welcome, everyone. [Introductions as appropriate.] Our focus today is on access and the civil rights movement in the U.S. During this session, we’ll look back on a few key moments in the civil rights movement and consider where we are today—asking ourselves if access is indeed perceived as a civil right.</a:t>
            </a:r>
            <a:endParaRPr lang="en-US" altLang="x-none"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34AA31-D082-B14D-9E21-C0B211CB75E2}" type="slidenum">
              <a:rPr lang="en-US" altLang="x-none" sz="1200">
                <a:latin typeface="Calibri" charset="0"/>
              </a:rPr>
              <a:pPr eaLnBrk="1" hangingPunct="1"/>
              <a:t>1</a:t>
            </a:fld>
            <a:endParaRPr lang="en-US" altLang="x-none" sz="1200">
              <a:latin typeface="Calibri" charset="0"/>
            </a:endParaRPr>
          </a:p>
        </p:txBody>
      </p:sp>
    </p:spTree>
    <p:extLst>
      <p:ext uri="{BB962C8B-B14F-4D97-AF65-F5344CB8AC3E}">
        <p14:creationId xmlns:p14="http://schemas.microsoft.com/office/powerpoint/2010/main" val="20458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u="none" strike="noStrike" kern="1200" dirty="0">
                <a:solidFill>
                  <a:schemeClr val="tx1"/>
                </a:solidFill>
                <a:effectLst/>
                <a:latin typeface="+mn-lt"/>
                <a:ea typeface="+mn-ea"/>
                <a:cs typeface="+mn-cs"/>
              </a:rPr>
              <a:t>A study of approximately 500 federal websites revealed that only 60 percent were accessible to people who are blind.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Source: https://</a:t>
            </a:r>
            <a:r>
              <a:rPr lang="en-US" sz="1200" b="0" i="0" u="none" strike="noStrike" kern="1200" dirty="0" err="1">
                <a:solidFill>
                  <a:schemeClr val="tx1"/>
                </a:solidFill>
                <a:effectLst/>
                <a:latin typeface="+mn-lt"/>
                <a:ea typeface="+mn-ea"/>
                <a:cs typeface="+mn-cs"/>
              </a:rPr>
              <a:t>itif.org</a:t>
            </a:r>
            <a:r>
              <a:rPr lang="en-US" sz="1200" b="0" i="0" u="none" strike="noStrike" kern="1200" dirty="0">
                <a:solidFill>
                  <a:schemeClr val="tx1"/>
                </a:solidFill>
                <a:effectLst/>
                <a:latin typeface="+mn-lt"/>
                <a:ea typeface="+mn-ea"/>
                <a:cs typeface="+mn-cs"/>
              </a:rPr>
              <a:t>/publications/2017/11/27/benchmarking-us-government-websites</a:t>
            </a:r>
          </a:p>
          <a:p>
            <a:pPr fontAlgn="base"/>
            <a:r>
              <a:rPr lang="en-US" sz="1200" b="0" i="0" u="none" strike="noStrike" kern="1200" dirty="0">
                <a:solidFill>
                  <a:schemeClr val="tx1"/>
                </a:solidFill>
                <a:effectLst/>
                <a:latin typeface="+mn-lt"/>
                <a:ea typeface="+mn-ea"/>
                <a:cs typeface="+mn-cs"/>
              </a:rPr>
              <a:t>These are just a few examples of how we fall short of providing full and equal access. </a:t>
            </a:r>
          </a:p>
          <a:p>
            <a:pPr fontAlgn="base"/>
            <a:r>
              <a:rPr lang="en-US" sz="1200" b="1" i="1" u="none" strike="noStrike" kern="1200" dirty="0">
                <a:solidFill>
                  <a:schemeClr val="tx1"/>
                </a:solidFill>
                <a:effectLst/>
                <a:latin typeface="+mn-lt"/>
                <a:ea typeface="+mn-ea"/>
                <a:cs typeface="+mn-cs"/>
              </a:rPr>
              <a:t>Pose questions for discussion. Choose questions appropriate for your audience.</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Can you think of other examples?</a:t>
            </a:r>
          </a:p>
          <a:p>
            <a:pPr fontAlgn="base"/>
            <a:r>
              <a:rPr lang="en-US" sz="1200" b="0" i="0" u="none" strike="noStrike" kern="1200" dirty="0">
                <a:solidFill>
                  <a:schemeClr val="tx1"/>
                </a:solidFill>
                <a:effectLst/>
                <a:latin typeface="+mn-lt"/>
                <a:ea typeface="+mn-ea"/>
                <a:cs typeface="+mn-cs"/>
              </a:rPr>
              <a:t>If we embrace access as a civil right, what kinds of things would we stop doing? </a:t>
            </a:r>
          </a:p>
          <a:p>
            <a:pPr fontAlgn="base"/>
            <a:r>
              <a:rPr lang="en-US" sz="1200" b="0" i="0" u="none" strike="noStrike" kern="1200" dirty="0">
                <a:solidFill>
                  <a:schemeClr val="tx1"/>
                </a:solidFill>
                <a:effectLst/>
                <a:latin typeface="+mn-lt"/>
                <a:ea typeface="+mn-ea"/>
                <a:cs typeface="+mn-cs"/>
              </a:rPr>
              <a:t>What would we do more of?</a:t>
            </a:r>
          </a:p>
          <a:p>
            <a:br>
              <a:rPr lang="en-US" dirty="0"/>
            </a:br>
            <a:endParaRPr lang="en-US" altLang="x-none"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10</a:t>
            </a:fld>
            <a:endParaRPr lang="en-US" altLang="x-none" sz="1200">
              <a:latin typeface="Calibri" charset="0"/>
            </a:endParaRPr>
          </a:p>
        </p:txBody>
      </p:sp>
    </p:spTree>
    <p:extLst>
      <p:ext uri="{BB962C8B-B14F-4D97-AF65-F5344CB8AC3E}">
        <p14:creationId xmlns:p14="http://schemas.microsoft.com/office/powerpoint/2010/main" val="111332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images: A bumper sticker that reads disability rights are civil rights. A button that says same struggle different difference with symbols from different civil rights movements, a flag with the stars in the shape of the access symbol waves in front of the capitol, and a hand holds a bumper sticker that says inclusion is a civil right.</a:t>
            </a:r>
          </a:p>
          <a:p>
            <a:endParaRPr lang="en-US" dirty="0"/>
          </a:p>
          <a:p>
            <a:r>
              <a:rPr lang="en-US" dirty="0"/>
              <a:t>As the struggle for full access and civil rights continues, perhaps it is important to ask ourselves what our role is in achieving the vision of access. </a:t>
            </a:r>
          </a:p>
        </p:txBody>
      </p:sp>
      <p:sp>
        <p:nvSpPr>
          <p:cNvPr id="4" name="Slide Number Placeholder 3"/>
          <p:cNvSpPr>
            <a:spLocks noGrp="1"/>
          </p:cNvSpPr>
          <p:nvPr>
            <p:ph type="sldNum" sz="quarter" idx="10"/>
          </p:nvPr>
        </p:nvSpPr>
        <p:spPr/>
        <p:txBody>
          <a:bodyPr/>
          <a:lstStyle/>
          <a:p>
            <a:fld id="{9B03AFD2-DE5D-CE43-AD33-FDB3C834568B}" type="slidenum">
              <a:rPr lang="en-US" smtClean="0"/>
              <a:t>11</a:t>
            </a:fld>
            <a:endParaRPr lang="en-US"/>
          </a:p>
        </p:txBody>
      </p:sp>
    </p:spTree>
    <p:extLst>
      <p:ext uri="{BB962C8B-B14F-4D97-AF65-F5344CB8AC3E}">
        <p14:creationId xmlns:p14="http://schemas.microsoft.com/office/powerpoint/2010/main" val="18748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contact me at [your information]. </a:t>
            </a:r>
          </a:p>
          <a:p>
            <a:endParaRPr lang="en-US"/>
          </a:p>
          <a:p>
            <a:r>
              <a:rPr lang="en-US"/>
              <a:t>I'd </a:t>
            </a:r>
            <a:r>
              <a:rPr lang="en-US" dirty="0"/>
              <a:t>like to thank the Southwest ADA Center Regional Affiliate of Arkansas, a program of the University of Arkansas Partners for Inclusive Communities for developing the content provided in this presentation.</a:t>
            </a:r>
          </a:p>
        </p:txBody>
      </p:sp>
      <p:sp>
        <p:nvSpPr>
          <p:cNvPr id="4" name="Slide Number Placeholder 3"/>
          <p:cNvSpPr>
            <a:spLocks noGrp="1"/>
          </p:cNvSpPr>
          <p:nvPr>
            <p:ph type="sldNum" sz="quarter" idx="10"/>
          </p:nvPr>
        </p:nvSpPr>
        <p:spPr/>
        <p:txBody>
          <a:bodyPr/>
          <a:lstStyle/>
          <a:p>
            <a:fld id="{9B03AFD2-DE5D-CE43-AD33-FDB3C834568B}" type="slidenum">
              <a:rPr lang="en-US" smtClean="0"/>
              <a:t>12</a:t>
            </a:fld>
            <a:endParaRPr lang="en-US"/>
          </a:p>
        </p:txBody>
      </p:sp>
    </p:spTree>
    <p:extLst>
      <p:ext uri="{BB962C8B-B14F-4D97-AF65-F5344CB8AC3E}">
        <p14:creationId xmlns:p14="http://schemas.microsoft.com/office/powerpoint/2010/main" val="115763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base"/>
            <a:r>
              <a:rPr lang="en-US" sz="1200" b="0" i="0" u="none" strike="noStrike" kern="1200" dirty="0">
                <a:solidFill>
                  <a:schemeClr val="tx1"/>
                </a:solidFill>
                <a:effectLst/>
                <a:latin typeface="+mn-lt"/>
                <a:ea typeface="+mn-ea"/>
                <a:cs typeface="+mn-cs"/>
              </a:rPr>
              <a:t>The American Heritage Book of English Usage, published in 1996 states: “One of the most basic ways of showing respect for others is to refer to them by the names with which they have chosen to identify themselves and to avoid using names that they consider offensive.”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Rather than setting out certain rules about what is okay and is not okay to say, I’d like for us to have a dialogue about language and disability.</a:t>
            </a:r>
          </a:p>
          <a:p>
            <a:pPr>
              <a:defRPr/>
            </a:pPr>
            <a:endParaRPr lang="en-US" dirty="0"/>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1974BE-203A-EA46-8DD1-5AD7B5BB8695}"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191319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“No otherwise qualified individual with a disability in the United States…shall, solely by reason of her or his disability, be excluded from the participation in, be denied the benefits of, or be subjected to discrimination under any program or activity receiving federal financial assistance…”</a:t>
            </a:r>
            <a:endParaRPr lang="en-US" dirty="0"/>
          </a:p>
        </p:txBody>
      </p:sp>
      <p:sp>
        <p:nvSpPr>
          <p:cNvPr id="4" name="Slide Number Placeholder 3"/>
          <p:cNvSpPr>
            <a:spLocks noGrp="1"/>
          </p:cNvSpPr>
          <p:nvPr>
            <p:ph type="sldNum" sz="quarter" idx="10"/>
          </p:nvPr>
        </p:nvSpPr>
        <p:spPr/>
        <p:txBody>
          <a:bodyPr/>
          <a:lstStyle/>
          <a:p>
            <a:fld id="{2B9B4676-5468-BF46-BD18-A49681357D67}" type="slidenum">
              <a:rPr lang="en-US" smtClean="0"/>
              <a:t>3</a:t>
            </a:fld>
            <a:endParaRPr lang="en-US"/>
          </a:p>
        </p:txBody>
      </p:sp>
    </p:spTree>
    <p:extLst>
      <p:ext uri="{BB962C8B-B14F-4D97-AF65-F5344CB8AC3E}">
        <p14:creationId xmlns:p14="http://schemas.microsoft.com/office/powerpoint/2010/main" val="186602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u="none" strike="noStrike" kern="1200" dirty="0">
                <a:solidFill>
                  <a:schemeClr val="tx1"/>
                </a:solidFill>
                <a:effectLst/>
                <a:latin typeface="+mn-lt"/>
                <a:ea typeface="+mn-ea"/>
                <a:cs typeface="+mn-cs"/>
              </a:rPr>
              <a:t>But when the signing of the 504 regulations that would enforce this law was delayed, disability activists organized one of the most powerful protests our nation has ever seen—the 504 Sit-In. In response to the protests, a congressional hearing was convened. We’ll watch a few of the testimonies of that hearing.</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You’ll hear from disability activists, Ed Roberts, Phil Newmark and Judy </a:t>
            </a:r>
            <a:r>
              <a:rPr lang="en-US" sz="1200" b="0" i="0" u="none" strike="noStrike" kern="1200" dirty="0" err="1">
                <a:solidFill>
                  <a:schemeClr val="tx1"/>
                </a:solidFill>
                <a:effectLst/>
                <a:latin typeface="+mn-lt"/>
                <a:ea typeface="+mn-ea"/>
                <a:cs typeface="+mn-cs"/>
              </a:rPr>
              <a:t>Heumann</a:t>
            </a:r>
            <a:r>
              <a:rPr lang="en-US" sz="1200" b="0" i="0" u="none" strike="noStrike" kern="1200" dirty="0">
                <a:solidFill>
                  <a:schemeClr val="tx1"/>
                </a:solidFill>
                <a:effectLst/>
                <a:latin typeface="+mn-lt"/>
                <a:ea typeface="+mn-ea"/>
                <a:cs typeface="+mn-cs"/>
              </a:rPr>
              <a:t>.</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Play </a:t>
            </a:r>
            <a:r>
              <a:rPr lang="en-US" sz="1200" b="1" i="0" u="sng" strike="noStrike" kern="1200" dirty="0">
                <a:solidFill>
                  <a:schemeClr val="tx1"/>
                </a:solidFill>
                <a:effectLst/>
                <a:latin typeface="+mn-lt"/>
                <a:ea typeface="+mn-ea"/>
                <a:cs typeface="+mn-cs"/>
                <a:hlinkClick r:id="rId3"/>
              </a:rPr>
              <a:t>The Power of 504 Video</a:t>
            </a:r>
            <a:r>
              <a:rPr lang="en-US" sz="1200" b="0" i="0" u="none" strike="noStrike" kern="1200" dirty="0">
                <a:solidFill>
                  <a:schemeClr val="tx1"/>
                </a:solidFill>
                <a:effectLst/>
                <a:latin typeface="+mn-lt"/>
                <a:ea typeface="+mn-ea"/>
                <a:cs typeface="+mn-cs"/>
              </a:rPr>
              <a:t> from 2:15 to 4:55.</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4</a:t>
            </a:fld>
            <a:endParaRPr lang="en-US" altLang="x-none" sz="1200">
              <a:latin typeface="Calibri" charset="0"/>
            </a:endParaRPr>
          </a:p>
        </p:txBody>
      </p:sp>
    </p:spTree>
    <p:extLst>
      <p:ext uri="{BB962C8B-B14F-4D97-AF65-F5344CB8AC3E}">
        <p14:creationId xmlns:p14="http://schemas.microsoft.com/office/powerpoint/2010/main" val="190263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u="none" strike="noStrike" kern="1200" dirty="0">
                <a:solidFill>
                  <a:schemeClr val="tx1"/>
                </a:solidFill>
                <a:effectLst/>
                <a:latin typeface="+mn-lt"/>
                <a:ea typeface="+mn-ea"/>
                <a:cs typeface="+mn-cs"/>
              </a:rPr>
              <a:t>I’d like to repeat what Judy </a:t>
            </a:r>
            <a:r>
              <a:rPr lang="en-US" sz="1200" b="0" i="0" u="none" strike="noStrike" kern="1200" dirty="0" err="1">
                <a:solidFill>
                  <a:schemeClr val="tx1"/>
                </a:solidFill>
                <a:effectLst/>
                <a:latin typeface="+mn-lt"/>
                <a:ea typeface="+mn-ea"/>
                <a:cs typeface="+mn-cs"/>
              </a:rPr>
              <a:t>Heumann</a:t>
            </a:r>
            <a:r>
              <a:rPr lang="en-US" sz="1200" b="0" i="0" u="none" strike="noStrike" kern="1200" dirty="0">
                <a:solidFill>
                  <a:schemeClr val="tx1"/>
                </a:solidFill>
                <a:effectLst/>
                <a:latin typeface="+mn-lt"/>
                <a:ea typeface="+mn-ea"/>
                <a:cs typeface="+mn-cs"/>
              </a:rPr>
              <a:t> said in the video, “I can tell you that every time you raise issues of ‘separate but equal’ the outrage of disabled individuals across the country is going to continue. It’s going to be ignited.” And then… “We will no longer allow the government to oppress disabled individuals. We want the law enforced. We want no more segregation. We will accept no more discussion of segregation.”</a:t>
            </a:r>
          </a:p>
          <a:p>
            <a:pPr fontAlgn="base"/>
            <a:r>
              <a:rPr lang="en-US" sz="1200" b="0" i="0" u="none" strike="noStrike" kern="1200" dirty="0">
                <a:solidFill>
                  <a:schemeClr val="tx1"/>
                </a:solidFill>
                <a:effectLst/>
                <a:latin typeface="+mn-lt"/>
                <a:ea typeface="+mn-ea"/>
                <a:cs typeface="+mn-cs"/>
              </a:rPr>
              <a:t>Building on the civil rights movement of African Americans where Brown v. Board of Education struck down the practice of segregated, so-called “separate but equal” education, the fight for equal access challenged practices of segregation faced by disabled people.</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5</a:t>
            </a:fld>
            <a:endParaRPr lang="en-US" altLang="x-none" sz="1200">
              <a:latin typeface="Calibri" charset="0"/>
            </a:endParaRPr>
          </a:p>
        </p:txBody>
      </p:sp>
    </p:spTree>
    <p:extLst>
      <p:ext uri="{BB962C8B-B14F-4D97-AF65-F5344CB8AC3E}">
        <p14:creationId xmlns:p14="http://schemas.microsoft.com/office/powerpoint/2010/main" val="2846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 slogan “Access is a Civil Right” emerged during protests in the ’80s where disabled activists blocked city transit because of its inaccessibility. The organizing and relationships established during the ’70s and ’80s laid the groundwork the passage of the Americans with Disabilities Act.</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This video highlights the activities and emotions on day of the signing of the ADA.</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Play </a:t>
            </a:r>
            <a:r>
              <a:rPr lang="en-US" sz="1200" b="1" i="0" u="sng" strike="noStrike" kern="1200" dirty="0">
                <a:solidFill>
                  <a:schemeClr val="tx1"/>
                </a:solidFill>
                <a:effectLst/>
                <a:latin typeface="+mn-lt"/>
                <a:ea typeface="+mn-ea"/>
                <a:cs typeface="+mn-cs"/>
                <a:hlinkClick r:id="rId3"/>
              </a:rPr>
              <a:t>The Americans with Disabilities Act, Signing Ceremony, July 26, 1990</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03AFD2-DE5D-CE43-AD33-FDB3C834568B}" type="slidenum">
              <a:rPr lang="en-US" smtClean="0"/>
              <a:t>6</a:t>
            </a:fld>
            <a:endParaRPr lang="en-US"/>
          </a:p>
        </p:txBody>
      </p:sp>
    </p:spTree>
    <p:extLst>
      <p:ext uri="{BB962C8B-B14F-4D97-AF65-F5344CB8AC3E}">
        <p14:creationId xmlns:p14="http://schemas.microsoft.com/office/powerpoint/2010/main" val="232949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u="none" strike="noStrike" kern="1200" dirty="0">
                <a:solidFill>
                  <a:schemeClr val="tx1"/>
                </a:solidFill>
                <a:effectLst/>
                <a:latin typeface="+mn-lt"/>
                <a:ea typeface="+mn-ea"/>
                <a:cs typeface="+mn-cs"/>
              </a:rPr>
              <a:t>The powerful statement of George H. W. Bush, “Let the shameful wall of exclusion finally come tumbling down,” continues to hold power today. We would hope that we could say that that wall came tumbling down on that very day. But did it?</a:t>
            </a:r>
            <a:endParaRPr lang="en-US" altLang="x-none" sz="1200" b="0" i="0" u="none" strike="noStrike" kern="1200" dirty="0">
              <a:solidFill>
                <a:schemeClr val="tx1"/>
              </a:solidFill>
              <a:effectLst/>
              <a:latin typeface="+mn-lt"/>
              <a:ea typeface="+mn-ea"/>
              <a:cs typeface="+mn-cs"/>
            </a:endParaRPr>
          </a:p>
          <a:p>
            <a:pPr fontAlgn="base"/>
            <a:br>
              <a:rPr lang="en-US" sz="1200" b="0" i="0" u="none" strike="noStrike" kern="1200" dirty="0">
                <a:solidFill>
                  <a:schemeClr val="tx1"/>
                </a:solidFill>
                <a:effectLst/>
                <a:latin typeface="+mn-lt"/>
                <a:ea typeface="+mn-ea"/>
                <a:cs typeface="+mn-cs"/>
              </a:rPr>
            </a:br>
            <a:r>
              <a:rPr lang="en-US" sz="1200" b="1" i="1" u="none" strike="noStrike" kern="1200" dirty="0">
                <a:solidFill>
                  <a:schemeClr val="tx1"/>
                </a:solidFill>
                <a:effectLst/>
                <a:latin typeface="+mn-lt"/>
                <a:ea typeface="+mn-ea"/>
                <a:cs typeface="+mn-cs"/>
              </a:rPr>
              <a:t>Pose questions for discussion. Choose questions appropriate for your audience.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Do you see examples today of segregation of people with disabilities?</a:t>
            </a:r>
          </a:p>
          <a:p>
            <a:pPr fontAlgn="base"/>
            <a:r>
              <a:rPr lang="en-US" sz="1200" b="0" i="0" u="none" strike="noStrike" kern="1200" dirty="0">
                <a:solidFill>
                  <a:schemeClr val="tx1"/>
                </a:solidFill>
                <a:effectLst/>
                <a:latin typeface="+mn-lt"/>
                <a:ea typeface="+mn-ea"/>
                <a:cs typeface="+mn-cs"/>
              </a:rPr>
              <a:t>Do you see attempts at achieving access through a separate but equal approach?</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Let’s look at some examples of ways access is provided.</a:t>
            </a:r>
          </a:p>
          <a:p>
            <a:pPr fontAlgn="base"/>
            <a:endParaRPr lang="en-US" altLang="x-none"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7</a:t>
            </a:fld>
            <a:endParaRPr lang="en-US" altLang="x-none" sz="1200">
              <a:latin typeface="Calibri" charset="0"/>
            </a:endParaRPr>
          </a:p>
        </p:txBody>
      </p:sp>
    </p:spTree>
    <p:extLst>
      <p:ext uri="{BB962C8B-B14F-4D97-AF65-F5344CB8AC3E}">
        <p14:creationId xmlns:p14="http://schemas.microsoft.com/office/powerpoint/2010/main" val="154900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u="none" strike="noStrike" kern="1200" dirty="0">
                <a:solidFill>
                  <a:schemeClr val="tx1"/>
                </a:solidFill>
                <a:effectLst/>
                <a:latin typeface="+mn-lt"/>
                <a:ea typeface="+mn-ea"/>
                <a:cs typeface="+mn-cs"/>
              </a:rPr>
              <a:t>In a research project conducted by Kate Linder, 47 postsecondary institutions were surveyed about their captioning practices. 79% of the representatives from those institutions stated that they think they are only partially meeting the requirements to provide captioning.</a:t>
            </a:r>
          </a:p>
          <a:p>
            <a:br>
              <a:rPr lang="en-US" dirty="0"/>
            </a:br>
            <a:endParaRPr lang="en-US" altLang="x-none"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8</a:t>
            </a:fld>
            <a:endParaRPr lang="en-US" altLang="x-none" sz="1200">
              <a:latin typeface="Calibri" charset="0"/>
            </a:endParaRPr>
          </a:p>
        </p:txBody>
      </p:sp>
    </p:spTree>
    <p:extLst>
      <p:ext uri="{BB962C8B-B14F-4D97-AF65-F5344CB8AC3E}">
        <p14:creationId xmlns:p14="http://schemas.microsoft.com/office/powerpoint/2010/main" val="385612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u="none" strike="noStrike" kern="1200" dirty="0">
                <a:solidFill>
                  <a:schemeClr val="tx1"/>
                </a:solidFill>
                <a:effectLst/>
                <a:latin typeface="+mn-lt"/>
                <a:ea typeface="+mn-ea"/>
                <a:cs typeface="+mn-cs"/>
              </a:rPr>
              <a:t>This slide shows a series of photos. A sign that shows access to the side of the building. A supposedly accessible portable toilet that’s place on a curb. A broken sidewalk. And a supposedly accessible parking space with no accessible route.</a:t>
            </a:r>
            <a:endParaRPr lang="en-US" altLang="x-none"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9</a:t>
            </a:fld>
            <a:endParaRPr lang="en-US" altLang="x-none" sz="1200">
              <a:latin typeface="Calibri" charset="0"/>
            </a:endParaRPr>
          </a:p>
        </p:txBody>
      </p:sp>
    </p:spTree>
    <p:extLst>
      <p:ext uri="{BB962C8B-B14F-4D97-AF65-F5344CB8AC3E}">
        <p14:creationId xmlns:p14="http://schemas.microsoft.com/office/powerpoint/2010/main" val="34108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062317-7CA6-5B42-85D6-82944665DD4A}" type="datetime1">
              <a:rPr lang="en-US" smtClean="0"/>
              <a:t>6/8/18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0970A-23E1-2C4B-9F5C-5266F15BD324}" type="datetime1">
              <a:rPr lang="en-US" smtClean="0"/>
              <a:t>6/8/18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BCEDB-E138-3947-8DE7-802B4E93B787}" type="datetime1">
              <a:rPr lang="en-US" smtClean="0"/>
              <a:t>6/8/18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47050-5B3D-3C46-9FC6-B489DBE41C5F}" type="datetime1">
              <a:rPr lang="en-US" smtClean="0"/>
              <a:t>6/8/18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C5479-16C9-EB40-B655-E3D6255334ED}" type="datetime1">
              <a:rPr lang="en-US" smtClean="0"/>
              <a:t>6/8/18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95D89B-C149-6E43-A8F2-D33205C8575D}" type="datetime1">
              <a:rPr lang="en-US" smtClean="0"/>
              <a:t>6/8/18</a:t>
            </a:fld>
            <a:endParaRPr lang="en-US"/>
          </a:p>
        </p:txBody>
      </p:sp>
      <p:sp>
        <p:nvSpPr>
          <p:cNvPr id="6" name="Footer Placeholder 5"/>
          <p:cNvSpPr>
            <a:spLocks noGrp="1"/>
          </p:cNvSpPr>
          <p:nvPr>
            <p:ph type="ftr" sz="quarter" idx="11"/>
          </p:nvPr>
        </p:nvSpPr>
        <p:spPr>
          <a:xfrm>
            <a:off x="191729" y="6459786"/>
            <a:ext cx="8745794" cy="365125"/>
          </a:xfrm>
        </p:spPr>
        <p:txBody>
          <a:bodyPr/>
          <a:lstStyle>
            <a:lvl1pPr>
              <a:defRPr sz="1000" b="1">
                <a:latin typeface="Helvetica" pitchFamily="2" charset="0"/>
              </a:defRPr>
            </a:lvl1pPr>
          </a:lstStyle>
          <a:p>
            <a:r>
              <a:rPr lang="en-US" dirty="0"/>
              <a:t>Southwest ADA Center Regional Affiliate – Arkansas • University of Arkansas – Partners for Inclusive Communities  </a:t>
            </a:r>
          </a:p>
        </p:txBody>
      </p:sp>
      <p:sp>
        <p:nvSpPr>
          <p:cNvPr id="7" name="Slide Number Placeholder 6"/>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2E2E9-99A2-FD4E-BD26-6DEB56E5D4AC}" type="datetime1">
              <a:rPr lang="en-US" smtClean="0"/>
              <a:t>6/8/18</a:t>
            </a:fld>
            <a:endParaRPr lang="en-US"/>
          </a:p>
        </p:txBody>
      </p:sp>
      <p:sp>
        <p:nvSpPr>
          <p:cNvPr id="8" name="Footer Placeholder 7"/>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9" name="Slide Number Placeholder 8"/>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849DD-0FC4-D340-B8E3-87197D75A81D}" type="datetime1">
              <a:rPr lang="en-US" smtClean="0"/>
              <a:t>6/8/18</a:t>
            </a:fld>
            <a:endParaRPr lang="en-US"/>
          </a:p>
        </p:txBody>
      </p:sp>
      <p:sp>
        <p:nvSpPr>
          <p:cNvPr id="4" name="Footer Placeholder 3"/>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5" name="Slide Number Placeholder 4"/>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6AF6D4-1FB7-7A4B-A2C7-36F8342C5EF0}" type="datetime1">
              <a:rPr lang="en-US" smtClean="0"/>
              <a:t>6/8/18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Southwest ADA Center Regional Affiliate – Arkansas • University of Arkansas – Partners for Inclusive Communities  </a:t>
            </a:r>
          </a:p>
        </p:txBody>
      </p:sp>
      <p:sp>
        <p:nvSpPr>
          <p:cNvPr id="9" name="Slide Number Placeholder 8"/>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A042D4A-FFA1-CC4A-961D-65832C96CEB7}" type="datetime1">
              <a:rPr lang="en-US" smtClean="0"/>
              <a:t>6/8/18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Southwest ADA Center Regional Affiliate – Arkansas • University of Arkansas – Partners for Inclusive Communities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719553-2343-AA41-98A6-0DB19D9705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1226F6F-7719-A542-9E0E-01F6F04F674C}" type="datetime1">
              <a:rPr lang="en-US" smtClean="0"/>
              <a:t>6/8/18</a:t>
            </a:fld>
            <a:endParaRPr lang="en-US"/>
          </a:p>
        </p:txBody>
      </p:sp>
      <p:sp>
        <p:nvSpPr>
          <p:cNvPr id="6" name="Footer Placeholder 5"/>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7" name="Slide Number Placeholder 6"/>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21AA8545-1174-D847-B24F-0E51A51AF1CB}" type="datetime1">
              <a:rPr lang="en-US" smtClean="0"/>
              <a:t>6/8/18</a:t>
            </a:fld>
            <a:endParaRPr lang="en-US"/>
          </a:p>
        </p:txBody>
      </p:sp>
      <p:sp>
        <p:nvSpPr>
          <p:cNvPr id="5" name="Footer Placeholder 4"/>
          <p:cNvSpPr>
            <a:spLocks noGrp="1"/>
          </p:cNvSpPr>
          <p:nvPr>
            <p:ph type="ftr" sz="quarter" idx="3"/>
          </p:nvPr>
        </p:nvSpPr>
        <p:spPr>
          <a:xfrm>
            <a:off x="147485" y="6459786"/>
            <a:ext cx="8804786" cy="365125"/>
          </a:xfrm>
          <a:prstGeom prst="rect">
            <a:avLst/>
          </a:prstGeom>
        </p:spPr>
        <p:txBody>
          <a:bodyPr vert="horz" lIns="91440" tIns="45720" rIns="91440" bIns="45720" rtlCol="0" anchor="ctr"/>
          <a:lstStyle>
            <a:lvl1pPr algn="ctr">
              <a:defRPr sz="1000" b="1" cap="all" baseline="0">
                <a:solidFill>
                  <a:srgbClr val="FFFFFF"/>
                </a:solidFill>
                <a:latin typeface="Helvetica" pitchFamily="2" charset="0"/>
              </a:defRPr>
            </a:lvl1pPr>
          </a:lstStyle>
          <a:p>
            <a:r>
              <a:rPr lang="en-US"/>
              <a:t>Southwest ADA Center Regional Affiliate – Arkansas • University of Arkansas – Partners for Inclusive Communities  </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BD719553-2343-AA41-98A6-0DB19D97050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9455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948690" y="2458963"/>
            <a:ext cx="7292340" cy="1562336"/>
          </a:xfrm>
        </p:spPr>
        <p:txBody>
          <a:bodyPr>
            <a:noAutofit/>
          </a:bodyPr>
          <a:lstStyle/>
          <a:p>
            <a:r>
              <a:rPr lang="en-US" altLang="x-none" sz="4500" b="1" dirty="0">
                <a:latin typeface="Helvetica" charset="0"/>
                <a:ea typeface="Helvetica" charset="0"/>
                <a:cs typeface="Helvetica" charset="0"/>
              </a:rPr>
              <a:t>Access as a Civil Right</a:t>
            </a:r>
          </a:p>
        </p:txBody>
      </p:sp>
      <p:sp>
        <p:nvSpPr>
          <p:cNvPr id="5" name="Text Placeholder 4"/>
          <p:cNvSpPr>
            <a:spLocks noGrp="1"/>
          </p:cNvSpPr>
          <p:nvPr>
            <p:ph type="body" idx="1"/>
          </p:nvPr>
        </p:nvSpPr>
        <p:spPr/>
        <p:txBody>
          <a:bodyPr/>
          <a:lstStyle/>
          <a:p>
            <a:pPr>
              <a:buFont typeface="Arial" pitchFamily="-1" charset="0"/>
              <a:buNone/>
              <a:defRPr/>
            </a:pPr>
            <a:endParaRPr lang="en-US" dirty="0"/>
          </a:p>
        </p:txBody>
      </p:sp>
      <p:sp>
        <p:nvSpPr>
          <p:cNvPr id="2" name="Footer Placeholder 1">
            <a:extLst>
              <a:ext uri="{FF2B5EF4-FFF2-40B4-BE49-F238E27FC236}">
                <a16:creationId xmlns:a16="http://schemas.microsoft.com/office/drawing/2014/main" id="{684D600F-7250-FC4E-8DD8-D7A1A0DFFD2A}"/>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6547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2800" b="1" dirty="0">
                <a:solidFill>
                  <a:schemeClr val="bg1"/>
                </a:solidFill>
                <a:latin typeface="Helvetica" pitchFamily="2" charset="0"/>
              </a:rPr>
              <a:t>Website accessibility</a:t>
            </a:r>
          </a:p>
        </p:txBody>
      </p:sp>
      <p:sp>
        <p:nvSpPr>
          <p:cNvPr id="4" name="Content Placeholder 3">
            <a:extLst>
              <a:ext uri="{FF2B5EF4-FFF2-40B4-BE49-F238E27FC236}">
                <a16:creationId xmlns:a16="http://schemas.microsoft.com/office/drawing/2014/main" id="{72CE01E5-656C-F94A-9773-A2CF5578689F}"/>
              </a:ext>
            </a:extLst>
          </p:cNvPr>
          <p:cNvSpPr>
            <a:spLocks noGrp="1"/>
          </p:cNvSpPr>
          <p:nvPr>
            <p:ph idx="1"/>
          </p:nvPr>
        </p:nvSpPr>
        <p:spPr>
          <a:xfrm>
            <a:off x="822960" y="1032387"/>
            <a:ext cx="7543800" cy="4689987"/>
          </a:xfrm>
          <a:solidFill>
            <a:schemeClr val="bg1"/>
          </a:solidFill>
        </p:spPr>
        <p:txBody>
          <a:bodyPr>
            <a:normAutofit/>
          </a:bodyPr>
          <a:lstStyle/>
          <a:p>
            <a:pPr marL="0" indent="0">
              <a:buNone/>
            </a:pPr>
            <a:r>
              <a:rPr lang="en-US" sz="4000" b="1" dirty="0">
                <a:solidFill>
                  <a:schemeClr val="tx1"/>
                </a:solidFill>
                <a:latin typeface="Helvetica" pitchFamily="2" charset="0"/>
              </a:rPr>
              <a:t>A study of approximately 500 federal websites revealed that only 60 percent were accessible to people who are blind.</a:t>
            </a:r>
          </a:p>
          <a:p>
            <a:pPr marL="0" indent="0">
              <a:buNone/>
            </a:pPr>
            <a:endParaRPr lang="en-US" sz="2800" b="1" dirty="0">
              <a:solidFill>
                <a:schemeClr val="tx1"/>
              </a:solidFill>
              <a:latin typeface="Helvetica" pitchFamily="2" charset="0"/>
            </a:endParaRPr>
          </a:p>
          <a:p>
            <a:pPr marL="0" indent="0" algn="r">
              <a:buNone/>
            </a:pPr>
            <a:r>
              <a:rPr lang="en-US" sz="2400" b="1" dirty="0">
                <a:solidFill>
                  <a:schemeClr val="tx1"/>
                </a:solidFill>
                <a:latin typeface="Helvetica" pitchFamily="2" charset="0"/>
              </a:rPr>
              <a:t>Source: Benchmarking U.S. Government Websites</a:t>
            </a:r>
            <a:br>
              <a:rPr lang="en-US" sz="1600" dirty="0">
                <a:solidFill>
                  <a:schemeClr val="tx1"/>
                </a:solidFill>
              </a:rPr>
            </a:br>
            <a:endParaRPr lang="en-US" dirty="0"/>
          </a:p>
        </p:txBody>
      </p:sp>
      <p:sp>
        <p:nvSpPr>
          <p:cNvPr id="3" name="Footer Placeholder 2">
            <a:extLst>
              <a:ext uri="{FF2B5EF4-FFF2-40B4-BE49-F238E27FC236}">
                <a16:creationId xmlns:a16="http://schemas.microsoft.com/office/drawing/2014/main" id="{9861958D-40DE-9647-8461-842AEE4C159E}"/>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44147535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holds up a bumper sticker that reads inclusion is a civil right">
            <a:extLst>
              <a:ext uri="{FF2B5EF4-FFF2-40B4-BE49-F238E27FC236}">
                <a16:creationId xmlns:a16="http://schemas.microsoft.com/office/drawing/2014/main" id="{F0E30FE7-E805-664A-8CC5-944A87A777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9029" y="3497335"/>
            <a:ext cx="4287731" cy="2538460"/>
          </a:xfrm>
          <a:prstGeom prst="rect">
            <a:avLst/>
          </a:prstGeom>
        </p:spPr>
      </p:pic>
      <p:sp>
        <p:nvSpPr>
          <p:cNvPr id="2" name="Title 1">
            <a:extLst>
              <a:ext uri="{FF2B5EF4-FFF2-40B4-BE49-F238E27FC236}">
                <a16:creationId xmlns:a16="http://schemas.microsoft.com/office/drawing/2014/main" id="{4C983E4B-BEE7-EE44-BBB9-D737AFA0A857}"/>
              </a:ext>
            </a:extLst>
          </p:cNvPr>
          <p:cNvSpPr>
            <a:spLocks noGrp="1"/>
          </p:cNvSpPr>
          <p:nvPr>
            <p:ph type="title"/>
          </p:nvPr>
        </p:nvSpPr>
        <p:spPr>
          <a:xfrm>
            <a:off x="822960" y="286605"/>
            <a:ext cx="7543800" cy="649486"/>
          </a:xfrm>
        </p:spPr>
        <p:txBody>
          <a:bodyPr/>
          <a:lstStyle/>
          <a:p>
            <a:r>
              <a:rPr lang="en-US" dirty="0">
                <a:solidFill>
                  <a:schemeClr val="bg1"/>
                </a:solidFill>
              </a:rPr>
              <a:t>Disability Rights Movement Images</a:t>
            </a:r>
          </a:p>
        </p:txBody>
      </p:sp>
      <p:sp>
        <p:nvSpPr>
          <p:cNvPr id="4" name="Footer Placeholder 3">
            <a:extLst>
              <a:ext uri="{FF2B5EF4-FFF2-40B4-BE49-F238E27FC236}">
                <a16:creationId xmlns:a16="http://schemas.microsoft.com/office/drawing/2014/main" id="{135BB31A-08BE-DC45-8E90-56CA1EC1239C}"/>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pic>
        <p:nvPicPr>
          <p:cNvPr id="5" name="Picture 4" descr="Bumpersticker reads Disability Rights are Civil Rights">
            <a:extLst>
              <a:ext uri="{FF2B5EF4-FFF2-40B4-BE49-F238E27FC236}">
                <a16:creationId xmlns:a16="http://schemas.microsoft.com/office/drawing/2014/main" id="{76E606DD-0DDC-E546-8524-33F644E7188A}"/>
              </a:ext>
            </a:extLst>
          </p:cNvPr>
          <p:cNvPicPr>
            <a:picLocks noChangeAspect="1"/>
          </p:cNvPicPr>
          <p:nvPr/>
        </p:nvPicPr>
        <p:blipFill>
          <a:blip r:embed="rId4"/>
          <a:stretch>
            <a:fillRect/>
          </a:stretch>
        </p:blipFill>
        <p:spPr>
          <a:xfrm>
            <a:off x="147485" y="312481"/>
            <a:ext cx="6115665" cy="3385457"/>
          </a:xfrm>
          <a:prstGeom prst="rect">
            <a:avLst/>
          </a:prstGeom>
        </p:spPr>
      </p:pic>
      <p:pic>
        <p:nvPicPr>
          <p:cNvPr id="6" name="Picture 5" descr="A flag on which the stars are shared like the access symbol waves in front of the nationals capitol ">
            <a:extLst>
              <a:ext uri="{FF2B5EF4-FFF2-40B4-BE49-F238E27FC236}">
                <a16:creationId xmlns:a16="http://schemas.microsoft.com/office/drawing/2014/main" id="{5E64DEA2-9A9A-714C-A70D-708FDA14CC53}"/>
              </a:ext>
            </a:extLst>
          </p:cNvPr>
          <p:cNvPicPr>
            <a:picLocks noChangeAspect="1"/>
          </p:cNvPicPr>
          <p:nvPr/>
        </p:nvPicPr>
        <p:blipFill>
          <a:blip r:embed="rId5"/>
          <a:stretch>
            <a:fillRect/>
          </a:stretch>
        </p:blipFill>
        <p:spPr>
          <a:xfrm>
            <a:off x="294970" y="3723814"/>
            <a:ext cx="3476673" cy="2294131"/>
          </a:xfrm>
          <a:prstGeom prst="rect">
            <a:avLst/>
          </a:prstGeom>
        </p:spPr>
      </p:pic>
      <p:pic>
        <p:nvPicPr>
          <p:cNvPr id="7" name="Picture 6" descr="Button reads same struggle, different difference with images representing women's rights, disability rights, LGBTQ+ rights and rights of people of color">
            <a:extLst>
              <a:ext uri="{FF2B5EF4-FFF2-40B4-BE49-F238E27FC236}">
                <a16:creationId xmlns:a16="http://schemas.microsoft.com/office/drawing/2014/main" id="{7E260314-2E41-5045-A6D7-DD55A5E826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8190" y="761929"/>
            <a:ext cx="2486560" cy="2486560"/>
          </a:xfrm>
          <a:prstGeom prst="rect">
            <a:avLst/>
          </a:prstGeom>
        </p:spPr>
      </p:pic>
    </p:spTree>
    <p:extLst>
      <p:ext uri="{BB962C8B-B14F-4D97-AF65-F5344CB8AC3E}">
        <p14:creationId xmlns:p14="http://schemas.microsoft.com/office/powerpoint/2010/main" val="289835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charset="0"/>
                <a:ea typeface="Helvetica" charset="0"/>
                <a:cs typeface="Helvetica" charset="0"/>
              </a:rPr>
              <a:t>Contact Me</a:t>
            </a:r>
          </a:p>
        </p:txBody>
      </p:sp>
      <p:sp>
        <p:nvSpPr>
          <p:cNvPr id="3" name="Content Placeholder 2"/>
          <p:cNvSpPr>
            <a:spLocks noGrp="1"/>
          </p:cNvSpPr>
          <p:nvPr>
            <p:ph sz="half" idx="1"/>
          </p:nvPr>
        </p:nvSpPr>
        <p:spPr>
          <a:xfrm>
            <a:off x="822960" y="2241551"/>
            <a:ext cx="5529908" cy="3017520"/>
          </a:xfrm>
        </p:spPr>
        <p:txBody>
          <a:bodyPr>
            <a:normAutofit/>
          </a:bodyPr>
          <a:lstStyle/>
          <a:p>
            <a:pPr marL="0" indent="0">
              <a:lnSpc>
                <a:spcPct val="100000"/>
              </a:lnSpc>
              <a:spcBef>
                <a:spcPts val="0"/>
              </a:spcBef>
              <a:buNone/>
              <a:defRPr/>
            </a:pPr>
            <a:r>
              <a:rPr lang="en-US" sz="1800" b="1" dirty="0">
                <a:latin typeface="Helvetica" charset="0"/>
                <a:ea typeface="Helvetica" charset="0"/>
                <a:cs typeface="Helvetica" charset="0"/>
              </a:rPr>
              <a:t>Your Name</a:t>
            </a:r>
          </a:p>
          <a:p>
            <a:pPr marL="0" indent="0">
              <a:lnSpc>
                <a:spcPct val="100000"/>
              </a:lnSpc>
              <a:spcBef>
                <a:spcPts val="0"/>
              </a:spcBef>
              <a:buNone/>
              <a:defRPr/>
            </a:pPr>
            <a:r>
              <a:rPr lang="en-US" sz="1800" b="1" dirty="0">
                <a:latin typeface="Helvetica" charset="0"/>
                <a:ea typeface="Helvetica" charset="0"/>
                <a:cs typeface="Helvetica" charset="0"/>
              </a:rPr>
              <a:t>Email</a:t>
            </a:r>
          </a:p>
          <a:p>
            <a:pPr marL="0" indent="0">
              <a:lnSpc>
                <a:spcPct val="100000"/>
              </a:lnSpc>
              <a:spcBef>
                <a:spcPts val="0"/>
              </a:spcBef>
              <a:buNone/>
              <a:defRPr/>
            </a:pPr>
            <a:r>
              <a:rPr lang="en-US" sz="1800" b="1" dirty="0">
                <a:latin typeface="Helvetica" charset="0"/>
                <a:ea typeface="Helvetica" charset="0"/>
                <a:cs typeface="Helvetica" charset="0"/>
              </a:rPr>
              <a:t>Etc.</a:t>
            </a:r>
          </a:p>
        </p:txBody>
      </p:sp>
      <p:sp>
        <p:nvSpPr>
          <p:cNvPr id="5" name="Content Placeholder 4"/>
          <p:cNvSpPr>
            <a:spLocks noGrp="1"/>
          </p:cNvSpPr>
          <p:nvPr>
            <p:ph sz="half" idx="2"/>
          </p:nvPr>
        </p:nvSpPr>
        <p:spPr>
          <a:xfrm>
            <a:off x="5172955" y="3622430"/>
            <a:ext cx="3764568" cy="2391507"/>
          </a:xfrm>
          <a:ln>
            <a:solidFill>
              <a:schemeClr val="accent2"/>
            </a:solidFill>
          </a:ln>
        </p:spPr>
        <p:txBody>
          <a:bodyPr lIns="182880" rIns="182880">
            <a:noAutofit/>
          </a:bodyPr>
          <a:lstStyle/>
          <a:p>
            <a:pPr marL="0" indent="0">
              <a:lnSpc>
                <a:spcPct val="100000"/>
              </a:lnSpc>
              <a:spcBef>
                <a:spcPts val="0"/>
              </a:spcBef>
              <a:buNone/>
              <a:defRPr/>
            </a:pPr>
            <a:r>
              <a:rPr lang="en-US" sz="2000" dirty="0">
                <a:latin typeface="Helvetica" charset="0"/>
                <a:ea typeface="Helvetica" charset="0"/>
                <a:cs typeface="Helvetica" charset="0"/>
              </a:rPr>
              <a:t>This resource was developed by Southwest ADA Center Regional Affiliate – Arkansas, a program of the University of Arkansas—with a subaward from the Southwest ADA Center funded by NIDDLR.</a:t>
            </a:r>
          </a:p>
        </p:txBody>
      </p:sp>
      <p:sp>
        <p:nvSpPr>
          <p:cNvPr id="4" name="Footer Placeholder 3">
            <a:extLst>
              <a:ext uri="{FF2B5EF4-FFF2-40B4-BE49-F238E27FC236}">
                <a16:creationId xmlns:a16="http://schemas.microsoft.com/office/drawing/2014/main" id="{2AD184D2-899D-6249-95C8-46421E537374}"/>
              </a:ext>
            </a:extLst>
          </p:cNvPr>
          <p:cNvSpPr>
            <a:spLocks noGrp="1"/>
          </p:cNvSpPr>
          <p:nvPr>
            <p:ph type="ftr" sz="quarter" idx="11"/>
          </p:nvPr>
        </p:nvSpPr>
        <p:spPr/>
        <p:txBody>
          <a:bodyPr/>
          <a:lstStyle/>
          <a:p>
            <a:r>
              <a:rPr lang="en-US"/>
              <a:t>Southwest ADA Center Regional Affiliate – Arkansas • University of Arkansas – Partners for Inclusive Communities  </a:t>
            </a:r>
            <a:endParaRPr lang="en-US" dirty="0"/>
          </a:p>
        </p:txBody>
      </p:sp>
    </p:spTree>
    <p:extLst>
      <p:ext uri="{BB962C8B-B14F-4D97-AF65-F5344CB8AC3E}">
        <p14:creationId xmlns:p14="http://schemas.microsoft.com/office/powerpoint/2010/main" val="108001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Fay Quote</a:t>
            </a:r>
          </a:p>
        </p:txBody>
      </p:sp>
      <p:sp>
        <p:nvSpPr>
          <p:cNvPr id="3" name="Content Placeholder 2"/>
          <p:cNvSpPr>
            <a:spLocks noGrp="1"/>
          </p:cNvSpPr>
          <p:nvPr>
            <p:ph idx="1"/>
          </p:nvPr>
        </p:nvSpPr>
        <p:spPr>
          <a:xfrm>
            <a:off x="628650" y="1628775"/>
            <a:ext cx="7886700" cy="3861197"/>
          </a:xfrm>
          <a:solidFill>
            <a:schemeClr val="bg1"/>
          </a:solidFill>
        </p:spPr>
        <p:txBody>
          <a:bodyPr>
            <a:noAutofit/>
          </a:bodyPr>
          <a:lstStyle/>
          <a:p>
            <a:pPr marL="0" indent="0">
              <a:buNone/>
            </a:pPr>
            <a:r>
              <a:rPr lang="en-US" sz="4000" b="1" dirty="0">
                <a:latin typeface="Helvetica" pitchFamily="2" charset="0"/>
              </a:rPr>
              <a:t>“I think in the 50s, people didn’t even consider themselves a minority group. They didn’t think of ‘disability rights’ as two words that went together.”</a:t>
            </a:r>
            <a:endParaRPr lang="en-US" sz="3200" b="1" dirty="0">
              <a:latin typeface="Helvetica" pitchFamily="2" charset="0"/>
            </a:endParaRPr>
          </a:p>
          <a:p>
            <a:pPr marL="0" indent="0" algn="r">
              <a:buNone/>
            </a:pPr>
            <a:r>
              <a:rPr lang="en-US" sz="3200" dirty="0">
                <a:latin typeface="Helvetica" pitchFamily="2" charset="0"/>
              </a:rPr>
              <a:t>Fred Fay</a:t>
            </a:r>
          </a:p>
          <a:p>
            <a:pPr marL="0" indent="0" algn="r">
              <a:buNone/>
            </a:pPr>
            <a:r>
              <a:rPr lang="en-US" sz="3200" dirty="0">
                <a:latin typeface="Helvetica" pitchFamily="2" charset="0"/>
              </a:rPr>
              <a:t>Disability Activist</a:t>
            </a:r>
          </a:p>
          <a:p>
            <a:pPr marL="0" indent="0" algn="r">
              <a:buNone/>
            </a:pPr>
            <a:endParaRPr lang="en-US" sz="4000" dirty="0">
              <a:latin typeface="Helvetica" pitchFamily="2" charset="0"/>
              <a:ea typeface="Helvetica" charset="0"/>
              <a:cs typeface="Helvetica" charset="0"/>
            </a:endParaRPr>
          </a:p>
        </p:txBody>
      </p:sp>
      <p:sp>
        <p:nvSpPr>
          <p:cNvPr id="4" name="Footer Placeholder 3">
            <a:extLst>
              <a:ext uri="{FF2B5EF4-FFF2-40B4-BE49-F238E27FC236}">
                <a16:creationId xmlns:a16="http://schemas.microsoft.com/office/drawing/2014/main" id="{463FC5E2-88FF-684A-9E70-C3E687FD7110}"/>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5281531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736056"/>
            <a:ext cx="7472363" cy="857250"/>
          </a:xfrm>
        </p:spPr>
        <p:txBody>
          <a:bodyPr>
            <a:noAutofit/>
          </a:bodyPr>
          <a:lstStyle/>
          <a:p>
            <a:r>
              <a:rPr lang="en-US" sz="2700" b="1" dirty="0">
                <a:solidFill>
                  <a:schemeClr val="bg1"/>
                </a:solidFill>
                <a:latin typeface="Helvetica" charset="0"/>
                <a:ea typeface="Helvetica" charset="0"/>
                <a:cs typeface="Helvetica" charset="0"/>
              </a:rPr>
              <a:t>504 Quote</a:t>
            </a:r>
          </a:p>
        </p:txBody>
      </p:sp>
      <p:sp>
        <p:nvSpPr>
          <p:cNvPr id="4" name="Content Placeholder 3"/>
          <p:cNvSpPr>
            <a:spLocks noGrp="1"/>
          </p:cNvSpPr>
          <p:nvPr>
            <p:ph idx="1"/>
          </p:nvPr>
        </p:nvSpPr>
        <p:spPr>
          <a:xfrm>
            <a:off x="885825" y="1164681"/>
            <a:ext cx="7472363" cy="4292222"/>
          </a:xfrm>
          <a:solidFill>
            <a:schemeClr val="bg1"/>
          </a:solidFill>
        </p:spPr>
        <p:txBody>
          <a:bodyPr>
            <a:noAutofit/>
          </a:bodyPr>
          <a:lstStyle/>
          <a:p>
            <a:pPr marL="55959" indent="0">
              <a:buNone/>
            </a:pPr>
            <a:r>
              <a:rPr lang="en-US" sz="2800" b="1" dirty="0">
                <a:latin typeface="Helvetica" pitchFamily="2" charset="0"/>
              </a:rPr>
              <a:t>“No otherwise qualified individual with a disability in the United States…shall, solely by reason of her or his disability, be excluded from the participation in, be denied the benefits of, or be subjected to discrimination under any program or activity receiving federal financial assistance…”</a:t>
            </a:r>
          </a:p>
          <a:p>
            <a:pPr marL="55959" indent="0">
              <a:buNone/>
            </a:pPr>
            <a:endParaRPr lang="en-US" sz="2800" dirty="0">
              <a:latin typeface="Helvetica" pitchFamily="2" charset="0"/>
            </a:endParaRPr>
          </a:p>
          <a:p>
            <a:pPr marL="55959" indent="0" algn="r">
              <a:buNone/>
            </a:pPr>
            <a:r>
              <a:rPr lang="en-US" sz="2400" dirty="0">
                <a:latin typeface="Helvetica" pitchFamily="2" charset="0"/>
                <a:ea typeface="Helvetica" charset="0"/>
                <a:cs typeface="Helvetica" charset="0"/>
              </a:rPr>
              <a:t>Section 504 of the Rehabilitation Act of 1973</a:t>
            </a:r>
          </a:p>
        </p:txBody>
      </p:sp>
      <p:sp>
        <p:nvSpPr>
          <p:cNvPr id="3" name="Footer Placeholder 2">
            <a:extLst>
              <a:ext uri="{FF2B5EF4-FFF2-40B4-BE49-F238E27FC236}">
                <a16:creationId xmlns:a16="http://schemas.microsoft.com/office/drawing/2014/main" id="{7D0CEE5A-7946-D643-B398-C541375F4C61}"/>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21063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02324"/>
            <a:ext cx="7543800" cy="678992"/>
          </a:xfrm>
          <a:solidFill>
            <a:schemeClr val="bg1"/>
          </a:solidFill>
        </p:spPr>
        <p:txBody>
          <a:bodyPr>
            <a:noAutofit/>
          </a:bodyPr>
          <a:lstStyle/>
          <a:p>
            <a:r>
              <a:rPr lang="en-US" sz="4400" b="1" dirty="0">
                <a:solidFill>
                  <a:schemeClr val="tx1"/>
                </a:solidFill>
                <a:latin typeface="Helvetica" pitchFamily="2" charset="0"/>
              </a:rPr>
              <a:t>504 Sit-In</a:t>
            </a:r>
          </a:p>
        </p:txBody>
      </p:sp>
      <p:sp>
        <p:nvSpPr>
          <p:cNvPr id="3" name="Footer Placeholder 2">
            <a:extLst>
              <a:ext uri="{FF2B5EF4-FFF2-40B4-BE49-F238E27FC236}">
                <a16:creationId xmlns:a16="http://schemas.microsoft.com/office/drawing/2014/main" id="{5158D57A-82F7-8348-9969-5A8346438319}"/>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pic>
        <p:nvPicPr>
          <p:cNvPr id="4" name="Picture 3" descr="Protesters gathered outside Health, Education and Welfare building">
            <a:extLst>
              <a:ext uri="{FF2B5EF4-FFF2-40B4-BE49-F238E27FC236}">
                <a16:creationId xmlns:a16="http://schemas.microsoft.com/office/drawing/2014/main" id="{5B542412-D5FB-D045-A434-C4C0C0577889}"/>
              </a:ext>
            </a:extLst>
          </p:cNvPr>
          <p:cNvPicPr>
            <a:picLocks noChangeAspect="1"/>
          </p:cNvPicPr>
          <p:nvPr/>
        </p:nvPicPr>
        <p:blipFill>
          <a:blip r:embed="rId3"/>
          <a:stretch>
            <a:fillRect/>
          </a:stretch>
        </p:blipFill>
        <p:spPr>
          <a:xfrm>
            <a:off x="822960" y="1924049"/>
            <a:ext cx="6425834" cy="4293004"/>
          </a:xfrm>
          <a:prstGeom prst="rect">
            <a:avLst/>
          </a:prstGeom>
        </p:spPr>
      </p:pic>
    </p:spTree>
    <p:extLst>
      <p:ext uri="{BB962C8B-B14F-4D97-AF65-F5344CB8AC3E}">
        <p14:creationId xmlns:p14="http://schemas.microsoft.com/office/powerpoint/2010/main" val="27482551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2800" b="1" dirty="0" err="1">
                <a:solidFill>
                  <a:schemeClr val="bg1"/>
                </a:solidFill>
                <a:latin typeface="Helvetica" pitchFamily="2" charset="0"/>
              </a:rPr>
              <a:t>Heumann</a:t>
            </a:r>
            <a:r>
              <a:rPr lang="en-US" sz="2800" b="1" dirty="0">
                <a:solidFill>
                  <a:schemeClr val="bg1"/>
                </a:solidFill>
                <a:latin typeface="Helvetica" pitchFamily="2" charset="0"/>
              </a:rPr>
              <a:t> Quote</a:t>
            </a:r>
          </a:p>
        </p:txBody>
      </p:sp>
      <p:sp>
        <p:nvSpPr>
          <p:cNvPr id="4" name="Content Placeholder 3">
            <a:extLst>
              <a:ext uri="{FF2B5EF4-FFF2-40B4-BE49-F238E27FC236}">
                <a16:creationId xmlns:a16="http://schemas.microsoft.com/office/drawing/2014/main" id="{7E4C43AF-D794-7B41-907E-ABD30D63746B}"/>
              </a:ext>
            </a:extLst>
          </p:cNvPr>
          <p:cNvSpPr>
            <a:spLocks noGrp="1"/>
          </p:cNvSpPr>
          <p:nvPr>
            <p:ph idx="1"/>
          </p:nvPr>
        </p:nvSpPr>
        <p:spPr/>
        <p:txBody>
          <a:bodyPr>
            <a:normAutofit/>
          </a:bodyPr>
          <a:lstStyle/>
          <a:p>
            <a:pPr marL="0" indent="0">
              <a:buNone/>
            </a:pPr>
            <a:r>
              <a:rPr lang="en-US" sz="3200" b="1" dirty="0">
                <a:solidFill>
                  <a:schemeClr val="tx1"/>
                </a:solidFill>
                <a:latin typeface="Helvetica" pitchFamily="2" charset="0"/>
              </a:rPr>
              <a:t>“We will no longer allow the government to oppress disabled individuals. We want the law enforced. We want no more segregation. We will accept no more discussion of segregation.”</a:t>
            </a:r>
          </a:p>
          <a:p>
            <a:pPr marL="0" indent="0" algn="r">
              <a:buNone/>
            </a:pPr>
            <a:r>
              <a:rPr lang="en-US" sz="2400" dirty="0">
                <a:solidFill>
                  <a:schemeClr val="tx1"/>
                </a:solidFill>
                <a:latin typeface="Helvetica" pitchFamily="2" charset="0"/>
              </a:rPr>
              <a:t>Judy </a:t>
            </a:r>
            <a:r>
              <a:rPr lang="en-US" sz="2400" dirty="0" err="1">
                <a:solidFill>
                  <a:schemeClr val="tx1"/>
                </a:solidFill>
                <a:latin typeface="Helvetica" pitchFamily="2" charset="0"/>
              </a:rPr>
              <a:t>Heumann</a:t>
            </a:r>
            <a:endParaRPr lang="en-US" sz="2400" dirty="0">
              <a:solidFill>
                <a:schemeClr val="tx1"/>
              </a:solidFill>
              <a:latin typeface="Helvetica" pitchFamily="2" charset="0"/>
            </a:endParaRPr>
          </a:p>
          <a:p>
            <a:pPr marL="0" indent="0" algn="r">
              <a:buNone/>
            </a:pPr>
            <a:r>
              <a:rPr lang="en-US" sz="2400" dirty="0">
                <a:solidFill>
                  <a:schemeClr val="tx1"/>
                </a:solidFill>
                <a:latin typeface="Helvetica" pitchFamily="2" charset="0"/>
              </a:rPr>
              <a:t>Disability Rights Activist</a:t>
            </a:r>
            <a:endParaRPr lang="en-US" sz="2400" dirty="0">
              <a:latin typeface="Helvetica" pitchFamily="2" charset="0"/>
            </a:endParaRPr>
          </a:p>
        </p:txBody>
      </p:sp>
      <p:sp>
        <p:nvSpPr>
          <p:cNvPr id="3" name="Footer Placeholder 2">
            <a:extLst>
              <a:ext uri="{FF2B5EF4-FFF2-40B4-BE49-F238E27FC236}">
                <a16:creationId xmlns:a16="http://schemas.microsoft.com/office/drawing/2014/main" id="{40681500-754A-5943-ADCC-F8616C821D62}"/>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9818259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charset="0"/>
                <a:ea typeface="Helvetica" charset="0"/>
                <a:cs typeface="Helvetica" charset="0"/>
              </a:rPr>
              <a:t>Access to Transportation</a:t>
            </a:r>
          </a:p>
        </p:txBody>
      </p:sp>
      <p:sp>
        <p:nvSpPr>
          <p:cNvPr id="4" name="Footer Placeholder 3">
            <a:extLst>
              <a:ext uri="{FF2B5EF4-FFF2-40B4-BE49-F238E27FC236}">
                <a16:creationId xmlns:a16="http://schemas.microsoft.com/office/drawing/2014/main" id="{42A45B88-8CE4-044C-A8CE-EFD7FB2B2CAB}"/>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Content Placeholder 5">
            <a:extLst>
              <a:ext uri="{FF2B5EF4-FFF2-40B4-BE49-F238E27FC236}">
                <a16:creationId xmlns:a16="http://schemas.microsoft.com/office/drawing/2014/main" id="{CD9A7174-B769-1144-822A-45042A5BEDAC}"/>
              </a:ext>
            </a:extLst>
          </p:cNvPr>
          <p:cNvSpPr>
            <a:spLocks noGrp="1"/>
          </p:cNvSpPr>
          <p:nvPr>
            <p:ph idx="1"/>
          </p:nvPr>
        </p:nvSpPr>
        <p:spPr/>
        <p:txBody>
          <a:bodyPr/>
          <a:lstStyle/>
          <a:p>
            <a:endParaRPr lang="en-US"/>
          </a:p>
        </p:txBody>
      </p:sp>
      <p:pic>
        <p:nvPicPr>
          <p:cNvPr id="7" name="Picture 6" descr="Protesters block city transit, a sign on the back of a man's wheelchair reads 'I can't even get to the back of the bus'">
            <a:extLst>
              <a:ext uri="{FF2B5EF4-FFF2-40B4-BE49-F238E27FC236}">
                <a16:creationId xmlns:a16="http://schemas.microsoft.com/office/drawing/2014/main" id="{4E0F10EC-2994-C14F-8EDC-715FEC4382C8}"/>
              </a:ext>
            </a:extLst>
          </p:cNvPr>
          <p:cNvPicPr>
            <a:picLocks noChangeAspect="1"/>
          </p:cNvPicPr>
          <p:nvPr/>
        </p:nvPicPr>
        <p:blipFill>
          <a:blip r:embed="rId3"/>
          <a:stretch>
            <a:fillRect/>
          </a:stretch>
        </p:blipFill>
        <p:spPr>
          <a:xfrm>
            <a:off x="1025531" y="1860483"/>
            <a:ext cx="5729229" cy="4116984"/>
          </a:xfrm>
          <a:prstGeom prst="rect">
            <a:avLst/>
          </a:prstGeom>
        </p:spPr>
      </p:pic>
    </p:spTree>
    <p:extLst>
      <p:ext uri="{BB962C8B-B14F-4D97-AF65-F5344CB8AC3E}">
        <p14:creationId xmlns:p14="http://schemas.microsoft.com/office/powerpoint/2010/main" val="174700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2800" b="1" dirty="0">
                <a:solidFill>
                  <a:schemeClr val="bg1"/>
                </a:solidFill>
                <a:latin typeface="Helvetica" pitchFamily="2" charset="0"/>
              </a:rPr>
              <a:t>Bush Quote</a:t>
            </a:r>
          </a:p>
        </p:txBody>
      </p:sp>
      <p:sp>
        <p:nvSpPr>
          <p:cNvPr id="4" name="Content Placeholder 3">
            <a:extLst>
              <a:ext uri="{FF2B5EF4-FFF2-40B4-BE49-F238E27FC236}">
                <a16:creationId xmlns:a16="http://schemas.microsoft.com/office/drawing/2014/main" id="{74F4D9D8-C56B-6745-B4A2-9484D04B0E9F}"/>
              </a:ext>
            </a:extLst>
          </p:cNvPr>
          <p:cNvSpPr>
            <a:spLocks noGrp="1"/>
          </p:cNvSpPr>
          <p:nvPr>
            <p:ph idx="1"/>
          </p:nvPr>
        </p:nvSpPr>
        <p:spPr>
          <a:xfrm>
            <a:off x="822960" y="1415845"/>
            <a:ext cx="7543800" cy="4453249"/>
          </a:xfrm>
          <a:solidFill>
            <a:schemeClr val="bg1"/>
          </a:solidFill>
        </p:spPr>
        <p:txBody>
          <a:bodyPr>
            <a:normAutofit/>
          </a:bodyPr>
          <a:lstStyle/>
          <a:p>
            <a:r>
              <a:rPr lang="en-US" sz="4800" b="1" dirty="0">
                <a:solidFill>
                  <a:schemeClr val="tx1"/>
                </a:solidFill>
                <a:latin typeface="Helvetica" pitchFamily="2" charset="0"/>
              </a:rPr>
              <a:t>“Let the shameful wall of exclusion finally come tumbling down.”</a:t>
            </a:r>
          </a:p>
          <a:p>
            <a:endParaRPr lang="en-US" sz="2800" dirty="0">
              <a:solidFill>
                <a:schemeClr val="tx1"/>
              </a:solidFill>
              <a:latin typeface="Helvetica" pitchFamily="2" charset="0"/>
            </a:endParaRPr>
          </a:p>
          <a:p>
            <a:pPr algn="r"/>
            <a:r>
              <a:rPr lang="en-US" sz="2800" dirty="0">
                <a:solidFill>
                  <a:schemeClr val="tx1"/>
                </a:solidFill>
                <a:latin typeface="Helvetica" pitchFamily="2" charset="0"/>
              </a:rPr>
              <a:t>George H. W. Bush</a:t>
            </a:r>
            <a:br>
              <a:rPr lang="en-US" sz="2800" dirty="0">
                <a:solidFill>
                  <a:schemeClr val="tx1"/>
                </a:solidFill>
                <a:latin typeface="Helvetica" pitchFamily="2" charset="0"/>
              </a:rPr>
            </a:br>
            <a:r>
              <a:rPr lang="en-US" sz="2800" dirty="0">
                <a:solidFill>
                  <a:schemeClr val="tx1"/>
                </a:solidFill>
                <a:latin typeface="Helvetica" pitchFamily="2" charset="0"/>
              </a:rPr>
              <a:t>41st President of the United States</a:t>
            </a:r>
            <a:endParaRPr lang="en-US" sz="2800" dirty="0">
              <a:latin typeface="Helvetica" pitchFamily="2" charset="0"/>
            </a:endParaRPr>
          </a:p>
        </p:txBody>
      </p:sp>
      <p:sp>
        <p:nvSpPr>
          <p:cNvPr id="3" name="Footer Placeholder 2">
            <a:extLst>
              <a:ext uri="{FF2B5EF4-FFF2-40B4-BE49-F238E27FC236}">
                <a16:creationId xmlns:a16="http://schemas.microsoft.com/office/drawing/2014/main" id="{D1C18AE5-BAA7-DD47-9C0D-E448376789C2}"/>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97163215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2800" b="1" dirty="0">
                <a:solidFill>
                  <a:schemeClr val="bg1"/>
                </a:solidFill>
                <a:latin typeface="Helvetica" pitchFamily="2" charset="0"/>
              </a:rPr>
              <a:t>CAPTIONING</a:t>
            </a:r>
          </a:p>
        </p:txBody>
      </p:sp>
      <p:sp>
        <p:nvSpPr>
          <p:cNvPr id="4" name="Content Placeholder 3">
            <a:extLst>
              <a:ext uri="{FF2B5EF4-FFF2-40B4-BE49-F238E27FC236}">
                <a16:creationId xmlns:a16="http://schemas.microsoft.com/office/drawing/2014/main" id="{428242F1-1872-9A41-B230-6938D9DDBC95}"/>
              </a:ext>
            </a:extLst>
          </p:cNvPr>
          <p:cNvSpPr>
            <a:spLocks noGrp="1"/>
          </p:cNvSpPr>
          <p:nvPr>
            <p:ph idx="1"/>
          </p:nvPr>
        </p:nvSpPr>
        <p:spPr>
          <a:xfrm>
            <a:off x="822960" y="1327355"/>
            <a:ext cx="7543800" cy="4541739"/>
          </a:xfrm>
          <a:solidFill>
            <a:schemeClr val="bg1"/>
          </a:solidFill>
        </p:spPr>
        <p:txBody>
          <a:bodyPr>
            <a:normAutofit/>
          </a:bodyPr>
          <a:lstStyle/>
          <a:p>
            <a:r>
              <a:rPr lang="en-US" sz="3600" b="1" dirty="0">
                <a:solidFill>
                  <a:schemeClr val="tx1"/>
                </a:solidFill>
                <a:latin typeface="Helvetica" pitchFamily="2" charset="0"/>
              </a:rPr>
              <a:t>79% of the representatives stated that they think they are only partially meeting the requirements to provide captioning.</a:t>
            </a:r>
          </a:p>
          <a:p>
            <a:pPr algn="r"/>
            <a:endParaRPr lang="en-US" sz="2800" dirty="0">
              <a:solidFill>
                <a:schemeClr val="tx1"/>
              </a:solidFill>
              <a:latin typeface="Helvetica" pitchFamily="2" charset="0"/>
            </a:endParaRPr>
          </a:p>
          <a:p>
            <a:pPr algn="r"/>
            <a:r>
              <a:rPr lang="en-US" sz="2800" dirty="0">
                <a:solidFill>
                  <a:schemeClr val="tx1"/>
                </a:solidFill>
                <a:latin typeface="Helvetica" pitchFamily="2" charset="0"/>
              </a:rPr>
              <a:t>Research by Kate Linder</a:t>
            </a:r>
          </a:p>
          <a:p>
            <a:endParaRPr lang="en-US" sz="3600" b="1" dirty="0">
              <a:latin typeface="Helvetica" pitchFamily="2" charset="0"/>
            </a:endParaRPr>
          </a:p>
        </p:txBody>
      </p:sp>
      <p:sp>
        <p:nvSpPr>
          <p:cNvPr id="3" name="Footer Placeholder 2">
            <a:extLst>
              <a:ext uri="{FF2B5EF4-FFF2-40B4-BE49-F238E27FC236}">
                <a16:creationId xmlns:a16="http://schemas.microsoft.com/office/drawing/2014/main" id="{D1C18AE5-BAA7-DD47-9C0D-E448376789C2}"/>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23239580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071" y="1248509"/>
            <a:ext cx="7543800" cy="462304"/>
          </a:xfrm>
          <a:solidFill>
            <a:schemeClr val="bg1"/>
          </a:solidFill>
        </p:spPr>
        <p:txBody>
          <a:bodyPr>
            <a:noAutofit/>
          </a:bodyPr>
          <a:lstStyle/>
          <a:p>
            <a:pPr rtl="0" eaLnBrk="1" latinLnBrk="0" hangingPunct="1"/>
            <a:r>
              <a:rPr lang="en-US" sz="2800" b="1" kern="1200" spc="-38" baseline="0" dirty="0">
                <a:solidFill>
                  <a:schemeClr val="bg1"/>
                </a:solidFill>
                <a:effectLst/>
                <a:latin typeface="Helvetica" pitchFamily="2" charset="0"/>
              </a:rPr>
              <a:t>Photo examples</a:t>
            </a:r>
            <a:endParaRPr lang="en-US" sz="2800" dirty="0">
              <a:solidFill>
                <a:schemeClr val="bg1"/>
              </a:solidFill>
              <a:effectLst/>
              <a:latin typeface="Helvetica" pitchFamily="2" charset="0"/>
            </a:endParaRPr>
          </a:p>
        </p:txBody>
      </p:sp>
      <p:sp>
        <p:nvSpPr>
          <p:cNvPr id="3" name="Footer Placeholder 2">
            <a:extLst>
              <a:ext uri="{FF2B5EF4-FFF2-40B4-BE49-F238E27FC236}">
                <a16:creationId xmlns:a16="http://schemas.microsoft.com/office/drawing/2014/main" id="{D1C18AE5-BAA7-DD47-9C0D-E448376789C2}"/>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pic>
        <p:nvPicPr>
          <p:cNvPr id="5" name="Picture 4">
            <a:extLst>
              <a:ext uri="{FF2B5EF4-FFF2-40B4-BE49-F238E27FC236}">
                <a16:creationId xmlns:a16="http://schemas.microsoft.com/office/drawing/2014/main" id="{233080F5-2FD3-1042-BA79-7E70CAF8D6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5587" y="0"/>
            <a:ext cx="3119284" cy="4159045"/>
          </a:xfrm>
          <a:prstGeom prst="rect">
            <a:avLst/>
          </a:prstGeom>
        </p:spPr>
      </p:pic>
      <p:pic>
        <p:nvPicPr>
          <p:cNvPr id="9" name="Picture 8">
            <a:extLst>
              <a:ext uri="{FF2B5EF4-FFF2-40B4-BE49-F238E27FC236}">
                <a16:creationId xmlns:a16="http://schemas.microsoft.com/office/drawing/2014/main" id="{E6901C10-4EEA-B548-AE8E-5D55B29A3F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283" y="180823"/>
            <a:ext cx="4774305" cy="3059979"/>
          </a:xfrm>
          <a:prstGeom prst="rect">
            <a:avLst/>
          </a:prstGeom>
        </p:spPr>
      </p:pic>
      <p:pic>
        <p:nvPicPr>
          <p:cNvPr id="11" name="Picture 10">
            <a:extLst>
              <a:ext uri="{FF2B5EF4-FFF2-40B4-BE49-F238E27FC236}">
                <a16:creationId xmlns:a16="http://schemas.microsoft.com/office/drawing/2014/main" id="{D557D3A6-33A4-8D45-949B-E6DF6705DD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83" y="3504919"/>
            <a:ext cx="4415589" cy="2690750"/>
          </a:xfrm>
          <a:prstGeom prst="rect">
            <a:avLst/>
          </a:prstGeom>
        </p:spPr>
      </p:pic>
      <p:pic>
        <p:nvPicPr>
          <p:cNvPr id="13" name="Picture 12">
            <a:extLst>
              <a:ext uri="{FF2B5EF4-FFF2-40B4-BE49-F238E27FC236}">
                <a16:creationId xmlns:a16="http://schemas.microsoft.com/office/drawing/2014/main" id="{2DFCD16E-0971-114A-A94E-302C20FE68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6912" y="4064395"/>
            <a:ext cx="3256634" cy="2171089"/>
          </a:xfrm>
          <a:prstGeom prst="rect">
            <a:avLst/>
          </a:prstGeom>
        </p:spPr>
      </p:pic>
    </p:spTree>
    <p:extLst>
      <p:ext uri="{BB962C8B-B14F-4D97-AF65-F5344CB8AC3E}">
        <p14:creationId xmlns:p14="http://schemas.microsoft.com/office/powerpoint/2010/main" val="2048491108"/>
      </p:ext>
    </p:extLst>
  </p:cSld>
  <p:clrMapOvr>
    <a:masterClrMapping/>
  </p:clrMapOvr>
  <p:transition spd="slow">
    <p:fade/>
  </p:transition>
</p:sld>
</file>

<file path=ppt/theme/theme1.xml><?xml version="1.0" encoding="utf-8"?>
<a:theme xmlns:a="http://schemas.openxmlformats.org/drawingml/2006/main" name="Retrospect">
  <a:themeElements>
    <a:clrScheme name="Custom 13">
      <a:dk1>
        <a:srgbClr val="000000"/>
      </a:dk1>
      <a:lt1>
        <a:srgbClr val="FFFFFF"/>
      </a:lt1>
      <a:dk2>
        <a:srgbClr val="344068"/>
      </a:dk2>
      <a:lt2>
        <a:srgbClr val="D9E0E6"/>
      </a:lt2>
      <a:accent1>
        <a:srgbClr val="797979"/>
      </a:accent1>
      <a:accent2>
        <a:srgbClr val="941100"/>
      </a:accent2>
      <a:accent3>
        <a:srgbClr val="0096FF"/>
      </a:accent3>
      <a:accent4>
        <a:srgbClr val="42BA97"/>
      </a:accent4>
      <a:accent5>
        <a:srgbClr val="3E8853"/>
      </a:accent5>
      <a:accent6>
        <a:srgbClr val="62A39F"/>
      </a:accent6>
      <a:hlink>
        <a:srgbClr val="1C6194"/>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3423</TotalTime>
  <Words>1235</Words>
  <Application>Microsoft Macintosh PowerPoint</Application>
  <PresentationFormat>On-screen Show (4:3)</PresentationFormat>
  <Paragraphs>98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Calibri Light</vt:lpstr>
      <vt:lpstr>Helvetica</vt:lpstr>
      <vt:lpstr>Retrospect</vt:lpstr>
      <vt:lpstr>Access as a Civil Right</vt:lpstr>
      <vt:lpstr>Fay Quote</vt:lpstr>
      <vt:lpstr>504 Quote</vt:lpstr>
      <vt:lpstr>504 Sit-In</vt:lpstr>
      <vt:lpstr>Heumann Quote</vt:lpstr>
      <vt:lpstr>Access to Transportation</vt:lpstr>
      <vt:lpstr>Bush Quote</vt:lpstr>
      <vt:lpstr>CAPTIONING</vt:lpstr>
      <vt:lpstr>Photo examples</vt:lpstr>
      <vt:lpstr>Website accessibility</vt:lpstr>
      <vt:lpstr>Disability Rights Movement Images</vt:lpstr>
      <vt:lpstr>Contact Me</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Thornton</dc:creator>
  <cp:lastModifiedBy>Melanie Thornton</cp:lastModifiedBy>
  <cp:revision>51</cp:revision>
  <dcterms:created xsi:type="dcterms:W3CDTF">2017-07-19T01:45:43Z</dcterms:created>
  <dcterms:modified xsi:type="dcterms:W3CDTF">2018-06-08T16:19:57Z</dcterms:modified>
</cp:coreProperties>
</file>