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13"/>
  </p:notesMasterIdLst>
  <p:sldIdLst>
    <p:sldId id="258" r:id="rId2"/>
    <p:sldId id="268" r:id="rId3"/>
    <p:sldId id="265" r:id="rId4"/>
    <p:sldId id="259" r:id="rId5"/>
    <p:sldId id="263" r:id="rId6"/>
    <p:sldId id="274" r:id="rId7"/>
    <p:sldId id="269" r:id="rId8"/>
    <p:sldId id="272" r:id="rId9"/>
    <p:sldId id="275" r:id="rId10"/>
    <p:sldId id="276"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6"/>
    <p:restoredTop sz="57491"/>
  </p:normalViewPr>
  <p:slideViewPr>
    <p:cSldViewPr snapToGrid="0" snapToObjects="1">
      <p:cViewPr varScale="1">
        <p:scale>
          <a:sx n="45" d="100"/>
          <a:sy n="45" d="100"/>
        </p:scale>
        <p:origin x="1936"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598D7-5821-624F-9CEB-22F2B25803E2}" type="datetimeFigureOut">
              <a:rPr lang="en-US" smtClean="0"/>
              <a:t>6/7/18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3AFD2-DE5D-CE43-AD33-FDB3C834568B}" type="slidenum">
              <a:rPr lang="en-US" smtClean="0"/>
              <a:t>‹#›</a:t>
            </a:fld>
            <a:endParaRPr lang="en-US"/>
          </a:p>
        </p:txBody>
      </p:sp>
    </p:spTree>
    <p:extLst>
      <p:ext uri="{BB962C8B-B14F-4D97-AF65-F5344CB8AC3E}">
        <p14:creationId xmlns:p14="http://schemas.microsoft.com/office/powerpoint/2010/main" val="17897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a:solidFill>
                  <a:schemeClr val="tx1"/>
                </a:solidFill>
                <a:effectLst/>
                <a:latin typeface="+mn-lt"/>
                <a:ea typeface="+mn-ea"/>
                <a:cs typeface="+mn-cs"/>
              </a:rPr>
              <a:t>Welcome, everyone.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[Introductions as appropriate.]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Our focus today is on the relationship between disability and design.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During this session, we’ll consider two perspectives of disability, examine the relationship between disability and design, and think about our role in access and inclusion.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To help get this conversation started, I’d like to play a short video clip for you.</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34AA31-D082-B14D-9E21-C0B211CB75E2}" type="slidenum">
              <a:rPr lang="en-US" altLang="x-none" sz="1200">
                <a:latin typeface="Calibri" charset="0"/>
              </a:rPr>
              <a:pPr eaLnBrk="1" hangingPunct="1"/>
              <a:t>1</a:t>
            </a:fld>
            <a:endParaRPr lang="en-US" altLang="x-none" sz="1200">
              <a:latin typeface="Calibri" charset="0"/>
            </a:endParaRPr>
          </a:p>
        </p:txBody>
      </p:sp>
    </p:spTree>
    <p:extLst>
      <p:ext uri="{BB962C8B-B14F-4D97-AF65-F5344CB8AC3E}">
        <p14:creationId xmlns:p14="http://schemas.microsoft.com/office/powerpoint/2010/main" val="20458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we come to a close, I’d like to share the words of Elaine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Ostroff</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founding director of the Institute for Human Centered </a:t>
            </a:r>
            <a:r>
              <a:rPr lang="en-US" sz="1200" b="1" i="0" kern="1200" dirty="0">
                <a:solidFill>
                  <a:schemeClr val="tx1"/>
                </a:solidFill>
                <a:effectLst/>
                <a:latin typeface="+mn-lt"/>
                <a:ea typeface="+mn-ea"/>
                <a:cs typeface="+mn-cs"/>
              </a:rPr>
              <a:t>Design</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Design has the power</a:t>
            </a:r>
            <a:r>
              <a:rPr lang="en-US" sz="1200" b="0" i="0" kern="1200" dirty="0">
                <a:solidFill>
                  <a:schemeClr val="tx1"/>
                </a:solidFill>
                <a:effectLst/>
                <a:latin typeface="+mn-lt"/>
                <a:ea typeface="+mn-ea"/>
                <a:cs typeface="+mn-cs"/>
              </a:rPr>
              <a:t> to make us feel competent or incompetent;. it </a:t>
            </a:r>
            <a:r>
              <a:rPr lang="en-US" sz="1200" b="1" i="0" kern="1200" dirty="0">
                <a:solidFill>
                  <a:schemeClr val="tx1"/>
                </a:solidFill>
                <a:effectLst/>
                <a:latin typeface="+mn-lt"/>
                <a:ea typeface="+mn-ea"/>
                <a:cs typeface="+mn-cs"/>
              </a:rPr>
              <a:t>has the power</a:t>
            </a:r>
            <a:r>
              <a:rPr lang="en-US" sz="1200" b="0" i="0" kern="1200" dirty="0">
                <a:solidFill>
                  <a:schemeClr val="tx1"/>
                </a:solidFill>
                <a:effectLst/>
                <a:latin typeface="+mn-lt"/>
                <a:ea typeface="+mn-ea"/>
                <a:cs typeface="+mn-cs"/>
              </a:rPr>
              <a:t> to </a:t>
            </a:r>
            <a:r>
              <a:rPr lang="en-US" sz="1200" b="1" i="0" kern="1200" dirty="0">
                <a:solidFill>
                  <a:schemeClr val="tx1"/>
                </a:solidFill>
                <a:effectLst/>
                <a:latin typeface="+mn-lt"/>
                <a:ea typeface="+mn-ea"/>
                <a:cs typeface="+mn-cs"/>
              </a:rPr>
              <a:t>include or exclude</a:t>
            </a:r>
            <a:r>
              <a:rPr lang="en-US" sz="1200" b="0" i="0" kern="1200" dirty="0">
                <a:solidFill>
                  <a:schemeClr val="tx1"/>
                </a:solidFill>
                <a:effectLst/>
                <a:latin typeface="+mn-lt"/>
                <a:ea typeface="+mn-ea"/>
                <a:cs typeface="+mn-cs"/>
              </a:rPr>
              <a:t> us”. Elaine </a:t>
            </a:r>
            <a:r>
              <a:rPr lang="en-US" sz="1200" b="1" i="0" kern="1200" dirty="0" err="1">
                <a:solidFill>
                  <a:schemeClr val="tx1"/>
                </a:solidFill>
                <a:effectLst/>
                <a:latin typeface="+mn-lt"/>
                <a:ea typeface="+mn-ea"/>
                <a:cs typeface="+mn-cs"/>
              </a:rPr>
              <a:t>Ostroff</a:t>
            </a:r>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As designers, and we are all designers on some level. When we plan an event, we are designing. When we create a Word document or PowerPoint presentation, we are designing. When we plan course, we are designing. When we create policies, we are designing. When we plan how we deliver our services, we are designing. We each play a role in how society responds to disability through that design.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Thank you for joining me in thinking about the intersection of disability and design today. Feel free to contact me if you’d like more resources on this topic.</a:t>
            </a:r>
          </a:p>
          <a:p>
            <a:endParaRPr lang="en-US" dirty="0"/>
          </a:p>
        </p:txBody>
      </p:sp>
      <p:sp>
        <p:nvSpPr>
          <p:cNvPr id="4" name="Slide Number Placeholder 3"/>
          <p:cNvSpPr>
            <a:spLocks noGrp="1"/>
          </p:cNvSpPr>
          <p:nvPr>
            <p:ph type="sldNum" sz="quarter" idx="10"/>
          </p:nvPr>
        </p:nvSpPr>
        <p:spPr/>
        <p:txBody>
          <a:bodyPr/>
          <a:lstStyle/>
          <a:p>
            <a:fld id="{9B03AFD2-DE5D-CE43-AD33-FDB3C834568B}" type="slidenum">
              <a:rPr lang="en-US" smtClean="0"/>
              <a:t>10</a:t>
            </a:fld>
            <a:endParaRPr lang="en-US"/>
          </a:p>
        </p:txBody>
      </p:sp>
    </p:spTree>
    <p:extLst>
      <p:ext uri="{BB962C8B-B14F-4D97-AF65-F5344CB8AC3E}">
        <p14:creationId xmlns:p14="http://schemas.microsoft.com/office/powerpoint/2010/main" val="410070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I'd like to thank the Southwest ADA Center Regional Affiliate of Arkansas, a program of the University of Arkansas Partners for Inclusive Communities for developing the content provided in this presentation.</a:t>
            </a:r>
            <a:endParaRPr lang="en-US" dirty="0"/>
          </a:p>
        </p:txBody>
      </p:sp>
      <p:sp>
        <p:nvSpPr>
          <p:cNvPr id="4" name="Slide Number Placeholder 3"/>
          <p:cNvSpPr>
            <a:spLocks noGrp="1"/>
          </p:cNvSpPr>
          <p:nvPr>
            <p:ph type="sldNum" sz="quarter" idx="10"/>
          </p:nvPr>
        </p:nvSpPr>
        <p:spPr/>
        <p:txBody>
          <a:bodyPr/>
          <a:lstStyle/>
          <a:p>
            <a:fld id="{9B03AFD2-DE5D-CE43-AD33-FDB3C834568B}" type="slidenum">
              <a:rPr lang="en-US" smtClean="0"/>
              <a:t>11</a:t>
            </a:fld>
            <a:endParaRPr lang="en-US"/>
          </a:p>
        </p:txBody>
      </p:sp>
    </p:spTree>
    <p:extLst>
      <p:ext uri="{BB962C8B-B14F-4D97-AF65-F5344CB8AC3E}">
        <p14:creationId xmlns:p14="http://schemas.microsoft.com/office/powerpoint/2010/main" val="347390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video features </a:t>
            </a:r>
            <a:r>
              <a:rPr lang="en-US" sz="1200" b="0" i="0" kern="1200" dirty="0" err="1">
                <a:solidFill>
                  <a:schemeClr val="tx1"/>
                </a:solidFill>
                <a:effectLst/>
                <a:latin typeface="+mn-lt"/>
                <a:ea typeface="+mn-ea"/>
                <a:cs typeface="+mn-cs"/>
              </a:rPr>
              <a:t>Dr</a:t>
            </a:r>
            <a:r>
              <a:rPr lang="en-US" sz="1200" b="0" i="0" kern="1200" dirty="0">
                <a:solidFill>
                  <a:schemeClr val="tx1"/>
                </a:solidFill>
                <a:effectLst/>
                <a:latin typeface="+mn-lt"/>
                <a:ea typeface="+mn-ea"/>
                <a:cs typeface="+mn-cs"/>
              </a:rPr>
              <a:t> Maggie Little. She is Director of the Kennedy Institute of Ethics, a Senior Research Scholar and a Professor of Philosophy at Georgetown.</a:t>
            </a:r>
          </a:p>
          <a:p>
            <a:endParaRPr lang="en-US" sz="1200" b="0" i="0" kern="1200" dirty="0">
              <a:solidFill>
                <a:schemeClr val="tx1"/>
              </a:solidFill>
              <a:effectLst/>
              <a:latin typeface="+mn-lt"/>
              <a:ea typeface="+mn-ea"/>
              <a:cs typeface="+mn-cs"/>
            </a:endParaRPr>
          </a:p>
          <a:p>
            <a:r>
              <a:rPr lang="en-US" dirty="0"/>
              <a:t>https://</a:t>
            </a:r>
            <a:r>
              <a:rPr lang="en-US" dirty="0" err="1"/>
              <a:t>www.youtube.com</a:t>
            </a:r>
            <a:r>
              <a:rPr lang="en-US" dirty="0"/>
              <a:t>/</a:t>
            </a:r>
            <a:r>
              <a:rPr lang="en-US" dirty="0" err="1"/>
              <a:t>watch?v</a:t>
            </a:r>
            <a:r>
              <a:rPr lang="en-US" dirty="0"/>
              <a:t>=-h0qnGKYjPY</a:t>
            </a:r>
          </a:p>
        </p:txBody>
      </p:sp>
      <p:sp>
        <p:nvSpPr>
          <p:cNvPr id="4" name="Slide Number Placeholder 3"/>
          <p:cNvSpPr>
            <a:spLocks noGrp="1"/>
          </p:cNvSpPr>
          <p:nvPr>
            <p:ph type="sldNum" sz="quarter" idx="10"/>
          </p:nvPr>
        </p:nvSpPr>
        <p:spPr/>
        <p:txBody>
          <a:bodyPr/>
          <a:lstStyle/>
          <a:p>
            <a:fld id="{9B03AFD2-DE5D-CE43-AD33-FDB3C834568B}" type="slidenum">
              <a:rPr lang="en-US" smtClean="0"/>
              <a:t>2</a:t>
            </a:fld>
            <a:endParaRPr lang="en-US"/>
          </a:p>
        </p:txBody>
      </p:sp>
    </p:spTree>
    <p:extLst>
      <p:ext uri="{BB962C8B-B14F-4D97-AF65-F5344CB8AC3E}">
        <p14:creationId xmlns:p14="http://schemas.microsoft.com/office/powerpoint/2010/main" val="176542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200" b="0" i="0" kern="1200" dirty="0">
                <a:solidFill>
                  <a:schemeClr val="tx1"/>
                </a:solidFill>
                <a:effectLst/>
                <a:latin typeface="+mn-lt"/>
                <a:ea typeface="+mn-ea"/>
                <a:cs typeface="+mn-cs"/>
              </a:rPr>
              <a:t>I’ll be glad to provide you with the link to this video if you’d like to watch the rest, but I wanted to stop the video here at the point where she asks us to think about what disability is. Perhaps she has already caused you to rethink some of your notions about disability.</a:t>
            </a:r>
          </a:p>
          <a:p>
            <a:pPr>
              <a:defRP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Would someone like to share you reactions from the video?</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What was the question she posed about the fanciful species? What do you think about that?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She uses the phrase “bi-pedal assumption.” What does she mean by that?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What other assumptions are made in the design of things?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What about this idea that people with disabilities may not want to change their bodies?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Do you think Dr. Little’s talk challenges dominant thinking about disability? If so, how?</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Does anyone know what it means to say that disability is a “social construct”?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How does Dr. Little make the case for that?</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Let’s think a bit more about how we tend to define disability.</a:t>
            </a:r>
          </a:p>
          <a:p>
            <a:pPr>
              <a:defRPr/>
            </a:pPr>
            <a:endParaRPr lang="en-US" dirty="0"/>
          </a:p>
          <a:p>
            <a:pPr>
              <a:defRPr/>
            </a:pPr>
            <a:endParaRPr lang="en-US" dirty="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1974BE-203A-EA46-8DD1-5AD7B5BB8695}"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191319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a:solidFill>
                  <a:schemeClr val="tx1"/>
                </a:solidFill>
                <a:effectLst/>
                <a:latin typeface="+mn-lt"/>
                <a:ea typeface="+mn-ea"/>
                <a:cs typeface="+mn-cs"/>
              </a:rPr>
              <a:t>This first definition I share with you is as follows: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Disability is an injury, illness, or congenital condition that causes or is likely to cause a loss or difference of physiological or psychological function.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What do you notice about this definition relative to the video we just watched?</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This definition makes no mention of the environment in which a person exists. It locates disability fully within the body. So I’d like to suggest, as do disability studies scholars, that we use this definition to describe the bodily condition.</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95F218C-42C4-F245-9EDD-22F90277AF1D}" type="slidenum">
              <a:rPr lang="en-US" altLang="x-none" sz="1200">
                <a:latin typeface="Calibri" charset="0"/>
              </a:rPr>
              <a:pPr eaLnBrk="1" hangingPunct="1"/>
              <a:t>4</a:t>
            </a:fld>
            <a:endParaRPr lang="en-US" altLang="x-none" sz="1200">
              <a:latin typeface="Calibri" charset="0"/>
            </a:endParaRPr>
          </a:p>
        </p:txBody>
      </p:sp>
    </p:spTree>
    <p:extLst>
      <p:ext uri="{BB962C8B-B14F-4D97-AF65-F5344CB8AC3E}">
        <p14:creationId xmlns:p14="http://schemas.microsoft.com/office/powerpoint/2010/main" val="190263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a:solidFill>
                  <a:schemeClr val="tx1"/>
                </a:solidFill>
                <a:effectLst/>
                <a:latin typeface="+mn-lt"/>
                <a:ea typeface="+mn-ea"/>
                <a:cs typeface="+mn-cs"/>
              </a:rPr>
              <a:t>What if we were to instead define disability as follows: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Disability: the loss or limitation of opportunities to take part in society on an equal level with others due to social and environmental barriers.</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512521D-709B-FE4F-989A-B9281145ABE2}" type="slidenum">
              <a:rPr lang="en-US" altLang="x-none" sz="1200">
                <a:latin typeface="Calibri" charset="0"/>
              </a:rPr>
              <a:pPr eaLnBrk="1" hangingPunct="1"/>
              <a:t>5</a:t>
            </a:fld>
            <a:endParaRPr lang="en-US" altLang="x-none" sz="1200">
              <a:latin typeface="Calibri" charset="0"/>
            </a:endParaRPr>
          </a:p>
        </p:txBody>
      </p:sp>
    </p:spTree>
    <p:extLst>
      <p:ext uri="{BB962C8B-B14F-4D97-AF65-F5344CB8AC3E}">
        <p14:creationId xmlns:p14="http://schemas.microsoft.com/office/powerpoint/2010/main" val="130907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 thinking of disability in this way, we might say that when bodily difference encounters poor design this results in disablement, or as the slide states bodily difference plus poor design equals disablement. We could also replace “poor design” with “attitudinal barriers.”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Do you think both are true?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Let’s think for a minute about how this plays out in the way things are designed. If a designer thinks of disability as being an individual problem, do you think it will impact how they approach design?</a:t>
            </a:r>
          </a:p>
          <a:p>
            <a:endParaRPr lang="en-US" dirty="0"/>
          </a:p>
        </p:txBody>
      </p:sp>
      <p:sp>
        <p:nvSpPr>
          <p:cNvPr id="4" name="Slide Number Placeholder 3"/>
          <p:cNvSpPr>
            <a:spLocks noGrp="1"/>
          </p:cNvSpPr>
          <p:nvPr>
            <p:ph type="sldNum" sz="quarter" idx="10"/>
          </p:nvPr>
        </p:nvSpPr>
        <p:spPr/>
        <p:txBody>
          <a:bodyPr/>
          <a:lstStyle/>
          <a:p>
            <a:fld id="{9B03AFD2-DE5D-CE43-AD33-FDB3C834568B}" type="slidenum">
              <a:rPr lang="en-US" smtClean="0"/>
              <a:t>6</a:t>
            </a:fld>
            <a:endParaRPr lang="en-US"/>
          </a:p>
        </p:txBody>
      </p:sp>
    </p:spTree>
    <p:extLst>
      <p:ext uri="{BB962C8B-B14F-4D97-AF65-F5344CB8AC3E}">
        <p14:creationId xmlns:p14="http://schemas.microsoft.com/office/powerpoint/2010/main" val="48737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a:solidFill>
                  <a:schemeClr val="tx1"/>
                </a:solidFill>
                <a:effectLst/>
                <a:latin typeface="+mn-lt"/>
                <a:ea typeface="+mn-ea"/>
                <a:cs typeface="+mn-cs"/>
              </a:rPr>
              <a:t>In this slide, we see vintage television circa 1960. It is suggested that the assumptions that arise when someone views disability as an individual problem are as follows: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job of a designer is to design a product for the majority.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Individual differences result in barriers that are not the problem of the designer, but of the individual or a specialist to resolve.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So in the case of the television, since most people are hearing, the television is designed with no capacity to show captions. Deaf people watch it without knowing the content or later, in the ’80s a deaf person could purchase an external device to view captions.</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413DFD0-4A96-EC4E-A08F-E1A38464AB38}" type="slidenum">
              <a:rPr lang="en-US" altLang="x-none" sz="1200">
                <a:latin typeface="Calibri" charset="0"/>
              </a:rPr>
              <a:pPr eaLnBrk="1" hangingPunct="1"/>
              <a:t>7</a:t>
            </a:fld>
            <a:endParaRPr lang="en-US" altLang="x-none" sz="1200">
              <a:latin typeface="Calibri" charset="0"/>
            </a:endParaRPr>
          </a:p>
        </p:txBody>
      </p:sp>
    </p:spTree>
    <p:extLst>
      <p:ext uri="{BB962C8B-B14F-4D97-AF65-F5344CB8AC3E}">
        <p14:creationId xmlns:p14="http://schemas.microsoft.com/office/powerpoint/2010/main" val="14070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b="0" i="0" kern="1200" dirty="0">
                <a:solidFill>
                  <a:schemeClr val="tx1"/>
                </a:solidFill>
                <a:effectLst/>
                <a:latin typeface="+mn-lt"/>
                <a:ea typeface="+mn-ea"/>
                <a:cs typeface="+mn-cs"/>
              </a:rPr>
              <a:t>In this next slide, we see a television with captions. So if a designer recognizes that design can be disabling and locates the problem of disability and exclusion in the design of the product they make different assumptions: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job of the designer is to consider all of the potential users and design with that in mind.</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Good design equals inclusive design.</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64E5196-BEC6-2A4A-B92D-F7740BB3D41B}" type="slidenum">
              <a:rPr lang="en-US" altLang="x-none" sz="1200">
                <a:latin typeface="Calibri" charset="0"/>
              </a:rPr>
              <a:pPr eaLnBrk="1" hangingPunct="1"/>
              <a:t>8</a:t>
            </a:fld>
            <a:endParaRPr lang="en-US" altLang="x-none" sz="1200">
              <a:latin typeface="Calibri" charset="0"/>
            </a:endParaRPr>
          </a:p>
        </p:txBody>
      </p:sp>
    </p:spTree>
    <p:extLst>
      <p:ext uri="{BB962C8B-B14F-4D97-AF65-F5344CB8AC3E}">
        <p14:creationId xmlns:p14="http://schemas.microsoft.com/office/powerpoint/2010/main" val="169376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Let’s take a look at another video that focuses on user-centered design and the role that unconscious bias can play in how we approach design. I’d like to introduce you to two of the people you’ll meet in this video–T.V. Raman, a computer scientist, and Enrico Bianco, a software engineer. Both of them work for Google.</a:t>
            </a:r>
          </a:p>
          <a:p>
            <a:endParaRPr lang="en-US" sz="1200" b="0" i="0" kern="1200" dirty="0">
              <a:solidFill>
                <a:schemeClr val="tx1"/>
              </a:solidFill>
              <a:effectLst/>
              <a:latin typeface="+mn-lt"/>
              <a:ea typeface="+mn-ea"/>
              <a:cs typeface="+mn-cs"/>
            </a:endParaRPr>
          </a:p>
          <a:p>
            <a:r>
              <a:rPr lang="en-US" dirty="0"/>
              <a:t>https://</a:t>
            </a:r>
            <a:r>
              <a:rPr lang="en-US" dirty="0" err="1"/>
              <a:t>www.youtube.com</a:t>
            </a:r>
            <a:r>
              <a:rPr lang="en-US" dirty="0"/>
              <a:t>/</a:t>
            </a:r>
            <a:r>
              <a:rPr lang="en-US" dirty="0" err="1"/>
              <a:t>watch?v</a:t>
            </a:r>
            <a:r>
              <a:rPr lang="en-US" dirty="0"/>
              <a:t>=NW5s_-Nl3JE&amp;feature=share</a:t>
            </a:r>
          </a:p>
          <a:p>
            <a:endParaRPr lang="en-US" dirty="0"/>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What stood out for you in this video?</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What are some examples of design that presents barriers for some people?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What are some creative designs you have seen that provide more usability and inclusion?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Can you think of examples of how designs have changed to be more responsive to human variation?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Are there barriers here on campus that are a result of design that is based on unconscious bias? that does not take into account the diversity of users?</a:t>
            </a:r>
          </a:p>
          <a:p>
            <a:endParaRPr lang="en-US" dirty="0"/>
          </a:p>
        </p:txBody>
      </p:sp>
      <p:sp>
        <p:nvSpPr>
          <p:cNvPr id="4" name="Slide Number Placeholder 3"/>
          <p:cNvSpPr>
            <a:spLocks noGrp="1"/>
          </p:cNvSpPr>
          <p:nvPr>
            <p:ph type="sldNum" sz="quarter" idx="10"/>
          </p:nvPr>
        </p:nvSpPr>
        <p:spPr/>
        <p:txBody>
          <a:bodyPr/>
          <a:lstStyle/>
          <a:p>
            <a:fld id="{9B03AFD2-DE5D-CE43-AD33-FDB3C834568B}" type="slidenum">
              <a:rPr lang="en-US" smtClean="0"/>
              <a:t>9</a:t>
            </a:fld>
            <a:endParaRPr lang="en-US"/>
          </a:p>
        </p:txBody>
      </p:sp>
    </p:spTree>
    <p:extLst>
      <p:ext uri="{BB962C8B-B14F-4D97-AF65-F5344CB8AC3E}">
        <p14:creationId xmlns:p14="http://schemas.microsoft.com/office/powerpoint/2010/main" val="163306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41F9C-9CB7-8149-AC39-79F9317FEE81}" type="datetime1">
              <a:rPr lang="en-US" smtClean="0"/>
              <a:t>6/7/18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3D258A-7463-5D45-BBE1-4BDF26102297}" type="datetime1">
              <a:rPr lang="en-US" smtClean="0"/>
              <a:t>6/7/18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FBE1B-F033-CC42-923B-CB3A7B4882DA}" type="datetime1">
              <a:rPr lang="en-US" smtClean="0"/>
              <a:t>6/7/18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BC1FD-5394-CF46-9A0D-FAEE7816575E}" type="datetime1">
              <a:rPr lang="en-US" smtClean="0"/>
              <a:t>6/7/18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163C5-F698-484F-9D09-E812553D0D61}" type="datetime1">
              <a:rPr lang="en-US" smtClean="0"/>
              <a:t>6/7/18</a:t>
            </a:fld>
            <a:endParaRPr lang="en-US"/>
          </a:p>
        </p:txBody>
      </p:sp>
      <p:sp>
        <p:nvSpPr>
          <p:cNvPr id="5" name="Footer Placeholder 4"/>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6" name="Slide Number Placeholder 5"/>
          <p:cNvSpPr>
            <a:spLocks noGrp="1"/>
          </p:cNvSpPr>
          <p:nvPr>
            <p:ph type="sldNum" sz="quarter" idx="12"/>
          </p:nvPr>
        </p:nvSpPr>
        <p:spPr/>
        <p:txBody>
          <a:bodyPr/>
          <a:lstStyle/>
          <a:p>
            <a:fld id="{BD719553-2343-AA41-98A6-0DB19D97050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7"/>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2D388-8A78-D941-824A-CFA71BFF51E8}" type="datetime1">
              <a:rPr lang="en-US" smtClean="0"/>
              <a:t>6/7/18</a:t>
            </a:fld>
            <a:endParaRPr lang="en-US"/>
          </a:p>
        </p:txBody>
      </p:sp>
      <p:sp>
        <p:nvSpPr>
          <p:cNvPr id="7" name="Slide Number Placeholder 6"/>
          <p:cNvSpPr>
            <a:spLocks noGrp="1"/>
          </p:cNvSpPr>
          <p:nvPr>
            <p:ph type="sldNum" sz="quarter" idx="12"/>
          </p:nvPr>
        </p:nvSpPr>
        <p:spPr/>
        <p:txBody>
          <a:bodyPr/>
          <a:lstStyle/>
          <a:p>
            <a:fld id="{BD719553-2343-AA41-98A6-0DB19D970504}" type="slidenum">
              <a:rPr lang="en-US" smtClean="0"/>
              <a:t>‹#›</a:t>
            </a:fld>
            <a:endParaRPr lang="en-US"/>
          </a:p>
        </p:txBody>
      </p:sp>
      <p:sp>
        <p:nvSpPr>
          <p:cNvPr id="10" name="Footer Placeholder 4">
            <a:extLst>
              <a:ext uri="{FF2B5EF4-FFF2-40B4-BE49-F238E27FC236}">
                <a16:creationId xmlns:a16="http://schemas.microsoft.com/office/drawing/2014/main" id="{AB4111E2-67B1-7943-8493-44218C335EE4}"/>
              </a:ext>
            </a:extLst>
          </p:cNvPr>
          <p:cNvSpPr>
            <a:spLocks noGrp="1"/>
          </p:cNvSpPr>
          <p:nvPr>
            <p:ph type="ftr" sz="quarter" idx="3"/>
          </p:nvPr>
        </p:nvSpPr>
        <p:spPr>
          <a:xfrm>
            <a:off x="176981" y="6563032"/>
            <a:ext cx="8834283" cy="261881"/>
          </a:xfrm>
          <a:prstGeom prst="rect">
            <a:avLst/>
          </a:prstGeom>
        </p:spPr>
        <p:txBody>
          <a:bodyPr vert="horz" lIns="91440" tIns="45720" rIns="91440" bIns="45720" rtlCol="0" anchor="ctr"/>
          <a:lstStyle>
            <a:lvl1pPr algn="ctr">
              <a:defRPr sz="1000" b="1" cap="all" baseline="0">
                <a:solidFill>
                  <a:srgbClr val="FFFFFF"/>
                </a:solidFill>
                <a:latin typeface="Helvetica" pitchFamily="2" charset="0"/>
              </a:defRPr>
            </a:lvl1pPr>
          </a:lstStyle>
          <a:p>
            <a:r>
              <a:rPr lang="en-US" dirty="0"/>
              <a:t>Southwest ADA Center Regional Affiliate – Arkansas • University of Arkansas – Partners for Inclusive Communities</a:t>
            </a:r>
          </a:p>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B02536-D7F8-6C43-8B2C-15410553C4A3}" type="datetime1">
              <a:rPr lang="en-US" smtClean="0"/>
              <a:t>6/7/18</a:t>
            </a:fld>
            <a:endParaRPr lang="en-US"/>
          </a:p>
        </p:txBody>
      </p:sp>
      <p:sp>
        <p:nvSpPr>
          <p:cNvPr id="8" name="Footer Placeholder 7"/>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9" name="Slide Number Placeholder 8"/>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25DD46-F2E3-C94F-9285-FCAF1F8A50A1}" type="datetime1">
              <a:rPr lang="en-US" smtClean="0"/>
              <a:t>6/7/18</a:t>
            </a:fld>
            <a:endParaRPr lang="en-US"/>
          </a:p>
        </p:txBody>
      </p:sp>
      <p:sp>
        <p:nvSpPr>
          <p:cNvPr id="4" name="Footer Placeholder 3"/>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5" name="Slide Number Placeholder 4"/>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895537-7063-1347-84A3-4EF924F06CBE}" type="datetime1">
              <a:rPr lang="en-US" smtClean="0"/>
              <a:t>6/7/18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Southwest ADA Center Regional Affiliate – Arkansas • University of Arkansas – Partners for Inclusive Communities  </a:t>
            </a:r>
          </a:p>
        </p:txBody>
      </p:sp>
      <p:sp>
        <p:nvSpPr>
          <p:cNvPr id="9" name="Slide Number Placeholder 8"/>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584DDCF5-2667-3F40-95B4-5AF135BC1E7E}" type="datetime1">
              <a:rPr lang="en-US" smtClean="0"/>
              <a:t>6/7/18</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a:t>Southwest ADA Center Regional Affiliate – Arkansas • University of Arkansas – Partners for Inclusive Communities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719553-2343-AA41-98A6-0DB19D9705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42AC4DD-C0CD-EC47-915D-66974A05BC62}" type="datetime1">
              <a:rPr lang="en-US" smtClean="0"/>
              <a:t>6/7/18</a:t>
            </a:fld>
            <a:endParaRPr lang="en-US"/>
          </a:p>
        </p:txBody>
      </p:sp>
      <p:sp>
        <p:nvSpPr>
          <p:cNvPr id="6" name="Footer Placeholder 5"/>
          <p:cNvSpPr>
            <a:spLocks noGrp="1"/>
          </p:cNvSpPr>
          <p:nvPr>
            <p:ph type="ftr" sz="quarter" idx="11"/>
          </p:nvPr>
        </p:nvSpPr>
        <p:spPr/>
        <p:txBody>
          <a:bodyPr/>
          <a:lstStyle/>
          <a:p>
            <a:r>
              <a:rPr lang="en-US"/>
              <a:t>Southwest ADA Center Regional Affiliate – Arkansas • University of Arkansas – Partners for Inclusive Communities  </a:t>
            </a:r>
          </a:p>
        </p:txBody>
      </p:sp>
      <p:sp>
        <p:nvSpPr>
          <p:cNvPr id="7" name="Slide Number Placeholder 6"/>
          <p:cNvSpPr>
            <a:spLocks noGrp="1"/>
          </p:cNvSpPr>
          <p:nvPr>
            <p:ph type="sldNum" sz="quarter" idx="12"/>
          </p:nvPr>
        </p:nvSpPr>
        <p:spPr/>
        <p:txBody>
          <a:bodyPr/>
          <a:lstStyle/>
          <a:p>
            <a:fld id="{BD719553-2343-AA41-98A6-0DB19D9705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CAA71DC3-2F91-6F49-93C9-00274AF861BD}" type="datetime1">
              <a:rPr lang="en-US" smtClean="0"/>
              <a:t>6/7/18</a:t>
            </a:fld>
            <a:endParaRPr lang="en-US"/>
          </a:p>
        </p:txBody>
      </p:sp>
      <p:sp>
        <p:nvSpPr>
          <p:cNvPr id="5" name="Footer Placeholder 4"/>
          <p:cNvSpPr>
            <a:spLocks noGrp="1"/>
          </p:cNvSpPr>
          <p:nvPr>
            <p:ph type="ftr" sz="quarter" idx="3"/>
          </p:nvPr>
        </p:nvSpPr>
        <p:spPr>
          <a:xfrm>
            <a:off x="176981" y="6459788"/>
            <a:ext cx="8834283" cy="365125"/>
          </a:xfrm>
          <a:prstGeom prst="rect">
            <a:avLst/>
          </a:prstGeom>
        </p:spPr>
        <p:txBody>
          <a:bodyPr vert="horz" lIns="91440" tIns="45720" rIns="91440" bIns="45720" rtlCol="0" anchor="ctr"/>
          <a:lstStyle>
            <a:lvl1pPr algn="ctr">
              <a:defRPr sz="1000" b="1" cap="all" baseline="0">
                <a:solidFill>
                  <a:srgbClr val="FFFFFF"/>
                </a:solidFill>
                <a:latin typeface="Helvetica" pitchFamily="2" charset="0"/>
              </a:defRPr>
            </a:lvl1pPr>
          </a:lstStyle>
          <a:p>
            <a:r>
              <a:rPr lang="en-US" dirty="0"/>
              <a:t>Southwest ADA Center Regional Affiliate – Arkansas • University of Arkansas – Partners for Inclusive Communities</a:t>
            </a:r>
          </a:p>
          <a:p>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BD719553-2343-AA41-98A6-0DB19D97050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9455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sldNum="0" hdr="0" dt="0"/>
  <p:txStyles>
    <p:titleStyle>
      <a:lvl1pPr algn="l" defTabSz="685783"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xploreaccess.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61032" y="1924051"/>
            <a:ext cx="8279396" cy="1058321"/>
          </a:xfrm>
        </p:spPr>
        <p:txBody>
          <a:bodyPr>
            <a:noAutofit/>
          </a:bodyPr>
          <a:lstStyle/>
          <a:p>
            <a:r>
              <a:rPr lang="en-US" altLang="x-none" sz="4950" b="1" dirty="0">
                <a:latin typeface="Helvetica" charset="0"/>
                <a:ea typeface="Helvetica" charset="0"/>
                <a:cs typeface="Helvetica" charset="0"/>
              </a:rPr>
              <a:t>DISABILITY AND DESIGN</a:t>
            </a:r>
          </a:p>
        </p:txBody>
      </p:sp>
      <p:sp>
        <p:nvSpPr>
          <p:cNvPr id="5" name="Text Placeholder 4"/>
          <p:cNvSpPr>
            <a:spLocks noGrp="1"/>
          </p:cNvSpPr>
          <p:nvPr>
            <p:ph type="body" idx="1"/>
          </p:nvPr>
        </p:nvSpPr>
        <p:spPr/>
        <p:txBody>
          <a:bodyPr/>
          <a:lstStyle/>
          <a:p>
            <a:pPr>
              <a:buFont typeface="Arial" pitchFamily="-1" charset="0"/>
              <a:buNone/>
              <a:defRPr/>
            </a:pPr>
            <a:endParaRPr lang="en-US" dirty="0"/>
          </a:p>
        </p:txBody>
      </p:sp>
      <p:pic>
        <p:nvPicPr>
          <p:cNvPr id="15363" name="Picture 5" descr="Library with flat entryway "/>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61034" y="3055975"/>
            <a:ext cx="2700539" cy="23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Old fashioned school desk"/>
          <p:cNvPicPr>
            <a:picLocks noChangeAspect="1"/>
          </p:cNvPicPr>
          <p:nvPr/>
        </p:nvPicPr>
        <p:blipFill>
          <a:blip r:embed="rId4">
            <a:grayscl/>
            <a:extLst>
              <a:ext uri="{28A0092B-C50C-407E-A947-70E740481C1C}">
                <a14:useLocalDpi xmlns:a14="http://schemas.microsoft.com/office/drawing/2010/main" val="0"/>
              </a:ext>
            </a:extLst>
          </a:blip>
          <a:srcRect r="28235"/>
          <a:stretch>
            <a:fillRect/>
          </a:stretch>
        </p:blipFill>
        <p:spPr bwMode="auto">
          <a:xfrm>
            <a:off x="6204914" y="3025019"/>
            <a:ext cx="2535515" cy="234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ands resting on computer keyboard"/>
          <p:cNvPicPr>
            <a:picLocks noChangeAspect="1"/>
          </p:cNvPicPr>
          <p:nvPr/>
        </p:nvPicPr>
        <p:blipFill>
          <a:blip r:embed="rId5">
            <a:grayscl/>
            <a:extLst>
              <a:ext uri="{28A0092B-C50C-407E-A947-70E740481C1C}">
                <a14:useLocalDpi xmlns:a14="http://schemas.microsoft.com/office/drawing/2010/main" val="0"/>
              </a:ext>
            </a:extLst>
          </a:blip>
          <a:srcRect r="21176"/>
          <a:stretch>
            <a:fillRect/>
          </a:stretch>
        </p:blipFill>
        <p:spPr bwMode="auto">
          <a:xfrm>
            <a:off x="3265925" y="3025019"/>
            <a:ext cx="2785517" cy="234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09ED971-71B4-C647-A81F-B943E76694F0}"/>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65472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1072204"/>
            <a:ext cx="7543800" cy="557933"/>
          </a:xfrm>
        </p:spPr>
        <p:txBody>
          <a:bodyPr>
            <a:normAutofit fontScale="90000"/>
          </a:bodyPr>
          <a:lstStyle/>
          <a:p>
            <a:r>
              <a:rPr lang="en-US" dirty="0" err="1">
                <a:solidFill>
                  <a:schemeClr val="bg1"/>
                </a:solidFill>
              </a:rPr>
              <a:t>Ostroff</a:t>
            </a:r>
            <a:r>
              <a:rPr lang="en-US" dirty="0">
                <a:solidFill>
                  <a:schemeClr val="bg1"/>
                </a:solidFill>
              </a:rPr>
              <a:t> quote</a:t>
            </a:r>
          </a:p>
        </p:txBody>
      </p:sp>
      <p:sp>
        <p:nvSpPr>
          <p:cNvPr id="3" name="Content Placeholder 2"/>
          <p:cNvSpPr>
            <a:spLocks noGrp="1"/>
          </p:cNvSpPr>
          <p:nvPr>
            <p:ph idx="1"/>
          </p:nvPr>
        </p:nvSpPr>
        <p:spPr>
          <a:xfrm>
            <a:off x="822960" y="1480706"/>
            <a:ext cx="7543800" cy="3778366"/>
          </a:xfrm>
          <a:solidFill>
            <a:schemeClr val="bg1"/>
          </a:solidFill>
        </p:spPr>
        <p:txBody>
          <a:bodyPr>
            <a:noAutofit/>
          </a:bodyPr>
          <a:lstStyle/>
          <a:p>
            <a:pPr marL="0" indent="0">
              <a:buNone/>
            </a:pPr>
            <a:r>
              <a:rPr lang="en-US" sz="3750" b="1" dirty="0">
                <a:latin typeface="Arial" panose="020B0604020202020204" pitchFamily="34" charset="0"/>
                <a:cs typeface="Arial" panose="020B0604020202020204" pitchFamily="34" charset="0"/>
              </a:rPr>
              <a:t>Design has the power</a:t>
            </a:r>
            <a:r>
              <a:rPr lang="en-US" sz="3750" dirty="0">
                <a:latin typeface="Arial" panose="020B0604020202020204" pitchFamily="34" charset="0"/>
                <a:cs typeface="Arial" panose="020B0604020202020204" pitchFamily="34" charset="0"/>
              </a:rPr>
              <a:t> to make us feel competent or incompetent; it </a:t>
            </a:r>
            <a:r>
              <a:rPr lang="en-US" sz="3750" b="1" dirty="0">
                <a:latin typeface="Arial" panose="020B0604020202020204" pitchFamily="34" charset="0"/>
                <a:cs typeface="Arial" panose="020B0604020202020204" pitchFamily="34" charset="0"/>
              </a:rPr>
              <a:t>has the power</a:t>
            </a:r>
            <a:r>
              <a:rPr lang="en-US" sz="3750" dirty="0">
                <a:latin typeface="Arial" panose="020B0604020202020204" pitchFamily="34" charset="0"/>
                <a:cs typeface="Arial" panose="020B0604020202020204" pitchFamily="34" charset="0"/>
              </a:rPr>
              <a:t> to </a:t>
            </a:r>
            <a:r>
              <a:rPr lang="en-US" sz="3750" b="1" dirty="0">
                <a:latin typeface="Arial" panose="020B0604020202020204" pitchFamily="34" charset="0"/>
                <a:cs typeface="Arial" panose="020B0604020202020204" pitchFamily="34" charset="0"/>
              </a:rPr>
              <a:t>include or exclude</a:t>
            </a:r>
            <a:r>
              <a:rPr lang="en-US" sz="3750" dirty="0">
                <a:latin typeface="Arial" panose="020B0604020202020204" pitchFamily="34" charset="0"/>
                <a:cs typeface="Arial" panose="020B0604020202020204" pitchFamily="34" charset="0"/>
              </a:rPr>
              <a:t> us.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Elaine </a:t>
            </a:r>
            <a:r>
              <a:rPr lang="en-US" sz="2400" dirty="0" err="1">
                <a:latin typeface="Arial" panose="020B0604020202020204" pitchFamily="34" charset="0"/>
                <a:cs typeface="Arial" panose="020B0604020202020204" pitchFamily="34" charset="0"/>
              </a:rPr>
              <a:t>Ostroff</a:t>
            </a:r>
            <a:r>
              <a:rPr lang="en-US" sz="2400" dirty="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Founding director of the Institute for Human Centered Design.</a:t>
            </a:r>
            <a:endParaRPr lang="en-US" sz="2400" dirty="0">
              <a:latin typeface="Arial" panose="020B0604020202020204" pitchFamily="34" charset="0"/>
              <a:ea typeface="Helvetica" charset="0"/>
              <a:cs typeface="Arial" panose="020B0604020202020204" pitchFamily="34" charset="0"/>
            </a:endParaRPr>
          </a:p>
        </p:txBody>
      </p:sp>
      <p:sp>
        <p:nvSpPr>
          <p:cNvPr id="4" name="Footer Placeholder 3">
            <a:extLst>
              <a:ext uri="{FF2B5EF4-FFF2-40B4-BE49-F238E27FC236}">
                <a16:creationId xmlns:a16="http://schemas.microsoft.com/office/drawing/2014/main" id="{0E90EE75-8CFC-FD4A-ABEE-6A0A64D1BD9E}"/>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157604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charset="0"/>
                <a:ea typeface="Helvetica" charset="0"/>
                <a:cs typeface="Helvetica" charset="0"/>
              </a:rPr>
              <a:t>Contact Me</a:t>
            </a:r>
          </a:p>
        </p:txBody>
      </p:sp>
      <p:sp>
        <p:nvSpPr>
          <p:cNvPr id="3" name="Content Placeholder 2"/>
          <p:cNvSpPr>
            <a:spLocks noGrp="1"/>
          </p:cNvSpPr>
          <p:nvPr>
            <p:ph sz="half" idx="1"/>
          </p:nvPr>
        </p:nvSpPr>
        <p:spPr>
          <a:xfrm>
            <a:off x="822961" y="2241551"/>
            <a:ext cx="5529908" cy="3017520"/>
          </a:xfrm>
        </p:spPr>
        <p:txBody>
          <a:bodyPr>
            <a:normAutofit lnSpcReduction="10000"/>
          </a:bodyPr>
          <a:lstStyle/>
          <a:p>
            <a:pPr marL="0" indent="0">
              <a:lnSpc>
                <a:spcPct val="100000"/>
              </a:lnSpc>
              <a:spcBef>
                <a:spcPts val="0"/>
              </a:spcBef>
              <a:buNone/>
              <a:defRPr/>
            </a:pPr>
            <a:r>
              <a:rPr lang="en-US" sz="1800" b="1" dirty="0">
                <a:latin typeface="Helvetica" charset="0"/>
                <a:ea typeface="Helvetica" charset="0"/>
                <a:cs typeface="Helvetica" charset="0"/>
              </a:rPr>
              <a:t>Your Name</a:t>
            </a:r>
          </a:p>
          <a:p>
            <a:pPr marL="0" indent="0">
              <a:lnSpc>
                <a:spcPct val="100000"/>
              </a:lnSpc>
              <a:spcBef>
                <a:spcPts val="0"/>
              </a:spcBef>
              <a:buNone/>
              <a:defRPr/>
            </a:pPr>
            <a:r>
              <a:rPr lang="en-US" sz="1800" b="1" dirty="0">
                <a:latin typeface="Helvetica" charset="0"/>
                <a:ea typeface="Helvetica" charset="0"/>
                <a:cs typeface="Helvetica" charset="0"/>
              </a:rPr>
              <a:t>Email</a:t>
            </a:r>
          </a:p>
          <a:p>
            <a:pPr marL="0" indent="0">
              <a:lnSpc>
                <a:spcPct val="100000"/>
              </a:lnSpc>
              <a:spcBef>
                <a:spcPts val="0"/>
              </a:spcBef>
              <a:buNone/>
              <a:defRPr/>
            </a:pPr>
            <a:r>
              <a:rPr lang="en-US" sz="1800" b="1" dirty="0">
                <a:latin typeface="Helvetica" charset="0"/>
                <a:ea typeface="Helvetica" charset="0"/>
                <a:cs typeface="Helvetica" charset="0"/>
              </a:rPr>
              <a:t>Etc.</a:t>
            </a:r>
          </a:p>
        </p:txBody>
      </p:sp>
      <p:sp>
        <p:nvSpPr>
          <p:cNvPr id="5" name="Content Placeholder 4"/>
          <p:cNvSpPr>
            <a:spLocks noGrp="1"/>
          </p:cNvSpPr>
          <p:nvPr>
            <p:ph sz="half" idx="2"/>
          </p:nvPr>
        </p:nvSpPr>
        <p:spPr>
          <a:xfrm>
            <a:off x="5172955" y="3330287"/>
            <a:ext cx="2914650" cy="1860197"/>
          </a:xfrm>
          <a:ln>
            <a:solidFill>
              <a:schemeClr val="accent2"/>
            </a:solidFill>
          </a:ln>
        </p:spPr>
        <p:txBody>
          <a:bodyPr>
            <a:normAutofit lnSpcReduction="10000"/>
          </a:bodyPr>
          <a:lstStyle/>
          <a:p>
            <a:pPr marL="0" indent="0">
              <a:lnSpc>
                <a:spcPct val="100000"/>
              </a:lnSpc>
              <a:spcBef>
                <a:spcPts val="0"/>
              </a:spcBef>
              <a:buNone/>
              <a:defRPr/>
            </a:pPr>
            <a:r>
              <a:rPr lang="en-US" sz="1350" dirty="0">
                <a:latin typeface="Helvetica" charset="0"/>
                <a:ea typeface="Helvetica" charset="0"/>
                <a:cs typeface="Helvetica" charset="0"/>
              </a:rPr>
              <a:t>This resource was developed by Southwest ADA Center Regional Affiliate – Arkansas, a program of the University of Arkansas—with a </a:t>
            </a:r>
            <a:r>
              <a:rPr lang="en-US" sz="1350" dirty="0" err="1">
                <a:latin typeface="Helvetica" charset="0"/>
                <a:ea typeface="Helvetica" charset="0"/>
                <a:cs typeface="Helvetica" charset="0"/>
              </a:rPr>
              <a:t>subaward</a:t>
            </a:r>
            <a:r>
              <a:rPr lang="en-US" sz="1350" dirty="0">
                <a:latin typeface="Helvetica" charset="0"/>
                <a:ea typeface="Helvetica" charset="0"/>
                <a:cs typeface="Helvetica" charset="0"/>
              </a:rPr>
              <a:t> from the Southwest ADA Center funded by NIDDLR.</a:t>
            </a:r>
          </a:p>
          <a:p>
            <a:pPr marL="0" indent="0">
              <a:lnSpc>
                <a:spcPct val="100000"/>
              </a:lnSpc>
              <a:spcBef>
                <a:spcPts val="0"/>
              </a:spcBef>
              <a:buNone/>
              <a:defRPr/>
            </a:pPr>
            <a:endParaRPr lang="en-US" sz="1350" dirty="0">
              <a:latin typeface="Helvetica" charset="0"/>
              <a:ea typeface="Helvetica" charset="0"/>
              <a:cs typeface="Helvetica" charset="0"/>
            </a:endParaRPr>
          </a:p>
          <a:p>
            <a:pPr marL="0" indent="0">
              <a:lnSpc>
                <a:spcPct val="100000"/>
              </a:lnSpc>
              <a:spcBef>
                <a:spcPts val="0"/>
              </a:spcBef>
              <a:buNone/>
              <a:defRPr/>
            </a:pPr>
            <a:r>
              <a:rPr lang="en-US" sz="1350" dirty="0">
                <a:latin typeface="Helvetica" charset="0"/>
                <a:ea typeface="Helvetica" charset="0"/>
                <a:cs typeface="Helvetica" charset="0"/>
              </a:rPr>
              <a:t>For more information and resources, go to </a:t>
            </a:r>
            <a:r>
              <a:rPr lang="en-US" sz="1350" b="1" dirty="0">
                <a:solidFill>
                  <a:srgbClr val="7030A0"/>
                </a:solidFill>
                <a:latin typeface="Helvetica" charset="0"/>
                <a:ea typeface="Helvetica" charset="0"/>
                <a:cs typeface="Helvetica" charset="0"/>
                <a:hlinkClick r:id="rId3"/>
              </a:rPr>
              <a:t>exploreaccess.org</a:t>
            </a:r>
            <a:endParaRPr lang="en-US" sz="1350" b="1" dirty="0">
              <a:solidFill>
                <a:srgbClr val="7030A0"/>
              </a:solidFill>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0E886C38-1E09-C242-BECD-B7ACA349352F}"/>
              </a:ext>
            </a:extLst>
          </p:cNvPr>
          <p:cNvSpPr>
            <a:spLocks noGrp="1"/>
          </p:cNvSpPr>
          <p:nvPr>
            <p:ph type="ftr" sz="quarter" idx="3"/>
          </p:nvPr>
        </p:nvSpPr>
        <p:spPr>
          <a:xfrm>
            <a:off x="195943" y="6596743"/>
            <a:ext cx="8948057" cy="228170"/>
          </a:xfrm>
        </p:spPr>
        <p:txBody>
          <a:bodyPr/>
          <a:lstStyle/>
          <a:p>
            <a:r>
              <a:rPr lang="en-US"/>
              <a:t>Southwest ADA Center Regional Affiliate – Arkansas • University of Arkansas – Partners for Inclusive Communities</a:t>
            </a:r>
          </a:p>
          <a:p>
            <a:endParaRPr lang="en-US"/>
          </a:p>
          <a:p>
            <a:endParaRPr lang="en-US" dirty="0"/>
          </a:p>
        </p:txBody>
      </p:sp>
    </p:spTree>
    <p:extLst>
      <p:ext uri="{BB962C8B-B14F-4D97-AF65-F5344CB8AC3E}">
        <p14:creationId xmlns:p14="http://schemas.microsoft.com/office/powerpoint/2010/main" val="108001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Maggie Little</a:t>
            </a:r>
          </a:p>
        </p:txBody>
      </p:sp>
      <p:sp>
        <p:nvSpPr>
          <p:cNvPr id="5" name="Content Placeholder 4"/>
          <p:cNvSpPr>
            <a:spLocks noGrp="1"/>
          </p:cNvSpPr>
          <p:nvPr>
            <p:ph idx="1"/>
          </p:nvPr>
        </p:nvSpPr>
        <p:spPr>
          <a:xfrm>
            <a:off x="3265715" y="1292087"/>
            <a:ext cx="5641006" cy="4197886"/>
          </a:xfrm>
          <a:solidFill>
            <a:schemeClr val="bg1"/>
          </a:solidFill>
        </p:spPr>
        <p:txBody>
          <a:bodyPr lIns="182880"/>
          <a:lstStyle/>
          <a:p>
            <a:pPr marL="0" indent="0">
              <a:buNone/>
            </a:pPr>
            <a:r>
              <a:rPr lang="en-US" sz="3300" b="1" dirty="0">
                <a:latin typeface="Helvetica" charset="0"/>
                <a:ea typeface="Helvetica" charset="0"/>
                <a:cs typeface="Helvetica" charset="0"/>
              </a:rPr>
              <a:t>Maggie Little, BPhil, PhD</a:t>
            </a:r>
          </a:p>
          <a:p>
            <a:pPr marL="0" indent="0">
              <a:buNone/>
            </a:pPr>
            <a:r>
              <a:rPr lang="en-US" sz="2700" i="1" dirty="0">
                <a:latin typeface="Helvetica" charset="0"/>
                <a:ea typeface="Helvetica" charset="0"/>
                <a:cs typeface="Helvetica" charset="0"/>
              </a:rPr>
              <a:t>Director</a:t>
            </a:r>
            <a:br>
              <a:rPr lang="en-US" sz="2700" i="1" dirty="0">
                <a:latin typeface="Helvetica" charset="0"/>
                <a:ea typeface="Helvetica" charset="0"/>
                <a:cs typeface="Helvetica" charset="0"/>
              </a:rPr>
            </a:br>
            <a:r>
              <a:rPr lang="en-US" sz="2700" i="1" dirty="0">
                <a:latin typeface="Helvetica" charset="0"/>
                <a:ea typeface="Helvetica" charset="0"/>
                <a:cs typeface="Helvetica" charset="0"/>
              </a:rPr>
              <a:t>Senior Research Scholar </a:t>
            </a:r>
            <a:br>
              <a:rPr lang="en-US" sz="2700" i="1" dirty="0">
                <a:latin typeface="Helvetica" charset="0"/>
                <a:ea typeface="Helvetica" charset="0"/>
                <a:cs typeface="Helvetica" charset="0"/>
              </a:rPr>
            </a:br>
            <a:r>
              <a:rPr lang="en-US" sz="2700" i="1" dirty="0">
                <a:latin typeface="Helvetica" charset="0"/>
                <a:ea typeface="Helvetica" charset="0"/>
                <a:cs typeface="Helvetica" charset="0"/>
              </a:rPr>
              <a:t>Professor of Philosophy</a:t>
            </a:r>
          </a:p>
          <a:p>
            <a:pPr marL="0" indent="0">
              <a:lnSpc>
                <a:spcPct val="100000"/>
              </a:lnSpc>
              <a:spcBef>
                <a:spcPts val="0"/>
              </a:spcBef>
              <a:spcAft>
                <a:spcPts val="0"/>
              </a:spcAft>
              <a:buClrTx/>
              <a:buSzTx/>
              <a:buNone/>
              <a:defRPr/>
            </a:pPr>
            <a:endParaRPr lang="en-US" dirty="0"/>
          </a:p>
        </p:txBody>
      </p:sp>
      <p:pic>
        <p:nvPicPr>
          <p:cNvPr id="6" name="Picture 5" descr="Maggie Little lecturing"/>
          <p:cNvPicPr>
            <a:picLocks noChangeAspect="1"/>
          </p:cNvPicPr>
          <p:nvPr/>
        </p:nvPicPr>
        <p:blipFill>
          <a:blip r:embed="rId3"/>
          <a:stretch>
            <a:fillRect/>
          </a:stretch>
        </p:blipFill>
        <p:spPr>
          <a:xfrm>
            <a:off x="0" y="699768"/>
            <a:ext cx="3265714" cy="4888793"/>
          </a:xfrm>
          <a:prstGeom prst="rect">
            <a:avLst/>
          </a:prstGeom>
        </p:spPr>
      </p:pic>
      <p:sp>
        <p:nvSpPr>
          <p:cNvPr id="3" name="Footer Placeholder 2">
            <a:extLst>
              <a:ext uri="{FF2B5EF4-FFF2-40B4-BE49-F238E27FC236}">
                <a16:creationId xmlns:a16="http://schemas.microsoft.com/office/drawing/2014/main" id="{6E7A22FF-DDAB-7747-85E8-B59D03E563DC}"/>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102155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DISABILITY </a:t>
            </a:r>
            <a:r>
              <a:rPr lang="mr-IN" dirty="0">
                <a:solidFill>
                  <a:schemeClr val="bg1"/>
                </a:solidFill>
              </a:rPr>
              <a:t>–</a:t>
            </a:r>
            <a:r>
              <a:rPr lang="en-US" dirty="0">
                <a:solidFill>
                  <a:schemeClr val="bg1"/>
                </a:solidFill>
              </a:rPr>
              <a:t> NOT WHAT YOU THINK IT IS</a:t>
            </a:r>
          </a:p>
        </p:txBody>
      </p:sp>
      <p:sp>
        <p:nvSpPr>
          <p:cNvPr id="3" name="Content Placeholder 2"/>
          <p:cNvSpPr>
            <a:spLocks noGrp="1"/>
          </p:cNvSpPr>
          <p:nvPr>
            <p:ph idx="1"/>
          </p:nvPr>
        </p:nvSpPr>
        <p:spPr>
          <a:xfrm>
            <a:off x="628650" y="1292087"/>
            <a:ext cx="7886700" cy="4197885"/>
          </a:xfrm>
          <a:solidFill>
            <a:schemeClr val="bg1"/>
          </a:solidFill>
        </p:spPr>
        <p:txBody>
          <a:bodyPr>
            <a:normAutofit/>
          </a:bodyPr>
          <a:lstStyle/>
          <a:p>
            <a:pPr marL="0" indent="0">
              <a:buNone/>
            </a:pPr>
            <a:r>
              <a:rPr lang="en-US" sz="5400" b="1" dirty="0">
                <a:latin typeface="Helvetica" charset="0"/>
                <a:ea typeface="Helvetica" charset="0"/>
                <a:cs typeface="Helvetica" charset="0"/>
              </a:rPr>
              <a:t>dis • a • </a:t>
            </a:r>
            <a:r>
              <a:rPr lang="en-US" sz="5400" b="1" dirty="0" err="1">
                <a:latin typeface="Helvetica" charset="0"/>
                <a:ea typeface="Helvetica" charset="0"/>
                <a:cs typeface="Helvetica" charset="0"/>
              </a:rPr>
              <a:t>bil</a:t>
            </a:r>
            <a:r>
              <a:rPr lang="en-US" sz="5400" b="1" dirty="0">
                <a:latin typeface="Helvetica" charset="0"/>
                <a:ea typeface="Helvetica" charset="0"/>
                <a:cs typeface="Helvetica" charset="0"/>
              </a:rPr>
              <a:t> • </a:t>
            </a:r>
            <a:r>
              <a:rPr lang="en-US" sz="5400" b="1" dirty="0" err="1">
                <a:latin typeface="Helvetica" charset="0"/>
                <a:ea typeface="Helvetica" charset="0"/>
                <a:cs typeface="Helvetica" charset="0"/>
              </a:rPr>
              <a:t>i</a:t>
            </a:r>
            <a:r>
              <a:rPr lang="en-US" sz="5400" b="1" dirty="0">
                <a:latin typeface="Helvetica" charset="0"/>
                <a:ea typeface="Helvetica" charset="0"/>
                <a:cs typeface="Helvetica" charset="0"/>
              </a:rPr>
              <a:t> • ty</a:t>
            </a:r>
            <a:endParaRPr lang="en-US" sz="5400" dirty="0">
              <a:latin typeface="Helvetica" charset="0"/>
              <a:ea typeface="Helvetica" charset="0"/>
              <a:cs typeface="Helvetica" charset="0"/>
            </a:endParaRPr>
          </a:p>
          <a:p>
            <a:pPr marL="0" indent="0">
              <a:buNone/>
            </a:pPr>
            <a:r>
              <a:rPr lang="en-US" sz="3900" dirty="0">
                <a:latin typeface="Helvetica" charset="0"/>
                <a:ea typeface="Helvetica" charset="0"/>
                <a:cs typeface="Helvetica" charset="0"/>
              </a:rPr>
              <a:t>dis </a:t>
            </a:r>
            <a:r>
              <a:rPr lang="en-US" sz="3900" dirty="0" err="1">
                <a:latin typeface="Helvetica" charset="0"/>
                <a:ea typeface="Helvetica" charset="0"/>
                <a:cs typeface="Helvetica" charset="0"/>
              </a:rPr>
              <a:t>ə</a:t>
            </a:r>
            <a:r>
              <a:rPr lang="en-US" sz="3900" dirty="0">
                <a:latin typeface="Helvetica" charset="0"/>
                <a:ea typeface="Helvetica" charset="0"/>
                <a:cs typeface="Helvetica" charset="0"/>
              </a:rPr>
              <a:t> </a:t>
            </a:r>
            <a:r>
              <a:rPr lang="en-US" sz="3900" dirty="0" err="1">
                <a:latin typeface="Helvetica" charset="0"/>
                <a:ea typeface="Helvetica" charset="0"/>
                <a:cs typeface="Helvetica" charset="0"/>
              </a:rPr>
              <a:t>bil</a:t>
            </a:r>
            <a:r>
              <a:rPr lang="en-US" sz="3900" dirty="0">
                <a:latin typeface="Helvetica" charset="0"/>
                <a:ea typeface="Helvetica" charset="0"/>
                <a:cs typeface="Helvetica" charset="0"/>
              </a:rPr>
              <a:t> </a:t>
            </a:r>
            <a:r>
              <a:rPr lang="en-US" sz="3900" dirty="0" err="1">
                <a:latin typeface="Helvetica" charset="0"/>
                <a:ea typeface="Helvetica" charset="0"/>
                <a:cs typeface="Helvetica" charset="0"/>
              </a:rPr>
              <a:t>i</a:t>
            </a:r>
            <a:r>
              <a:rPr lang="en-US" sz="3900" dirty="0">
                <a:latin typeface="Helvetica" charset="0"/>
                <a:ea typeface="Helvetica" charset="0"/>
                <a:cs typeface="Helvetica" charset="0"/>
              </a:rPr>
              <a:t> </a:t>
            </a:r>
            <a:r>
              <a:rPr lang="en-US" sz="3900" dirty="0" err="1">
                <a:latin typeface="Helvetica" charset="0"/>
                <a:ea typeface="Helvetica" charset="0"/>
                <a:cs typeface="Helvetica" charset="0"/>
              </a:rPr>
              <a:t>tē</a:t>
            </a:r>
            <a:endParaRPr lang="en-US" sz="3900" dirty="0">
              <a:latin typeface="Helvetica" charset="0"/>
              <a:ea typeface="Helvetica" charset="0"/>
              <a:cs typeface="Helvetica" charset="0"/>
            </a:endParaRPr>
          </a:p>
          <a:p>
            <a:endParaRPr lang="en-US" sz="1800" dirty="0">
              <a:latin typeface="Helvetica" charset="0"/>
              <a:ea typeface="Helvetica" charset="0"/>
              <a:cs typeface="Helvetica" charset="0"/>
            </a:endParaRPr>
          </a:p>
          <a:p>
            <a:pPr marL="0" indent="0">
              <a:buNone/>
            </a:pPr>
            <a:r>
              <a:rPr lang="en-US" sz="3900" dirty="0">
                <a:latin typeface="Helvetica" charset="0"/>
                <a:ea typeface="Helvetica" charset="0"/>
                <a:cs typeface="Helvetica" charset="0"/>
              </a:rPr>
              <a:t>Noun</a:t>
            </a:r>
          </a:p>
          <a:p>
            <a:pPr marL="0" indent="0">
              <a:buNone/>
            </a:pPr>
            <a:endParaRPr lang="en-US" sz="1800" dirty="0">
              <a:latin typeface="Helvetica" charset="0"/>
              <a:ea typeface="Helvetica" charset="0"/>
              <a:cs typeface="Helvetica" charset="0"/>
            </a:endParaRPr>
          </a:p>
          <a:p>
            <a:pPr marL="0" indent="0">
              <a:buNone/>
            </a:pPr>
            <a:r>
              <a:rPr lang="en-US" sz="3900" dirty="0">
                <a:latin typeface="Helvetica" charset="0"/>
                <a:ea typeface="Helvetica" charset="0"/>
                <a:cs typeface="Helvetica" charset="0"/>
              </a:rPr>
              <a:t>1. Not what you think it is</a:t>
            </a:r>
          </a:p>
          <a:p>
            <a:pPr marL="0" indent="0">
              <a:buNone/>
            </a:pPr>
            <a:endParaRPr lang="en-US" dirty="0"/>
          </a:p>
        </p:txBody>
      </p:sp>
      <p:sp>
        <p:nvSpPr>
          <p:cNvPr id="4" name="Footer Placeholder 3">
            <a:extLst>
              <a:ext uri="{FF2B5EF4-FFF2-40B4-BE49-F238E27FC236}">
                <a16:creationId xmlns:a16="http://schemas.microsoft.com/office/drawing/2014/main" id="{92546F41-4130-CB49-B0E9-D0FF3C1F4A62}"/>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15281531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Disability definition 1</a:t>
            </a:r>
          </a:p>
        </p:txBody>
      </p:sp>
      <p:sp>
        <p:nvSpPr>
          <p:cNvPr id="17410" name="Content Placeholder 2"/>
          <p:cNvSpPr>
            <a:spLocks noGrp="1"/>
          </p:cNvSpPr>
          <p:nvPr>
            <p:ph idx="1"/>
          </p:nvPr>
        </p:nvSpPr>
        <p:spPr>
          <a:xfrm>
            <a:off x="822960" y="1371601"/>
            <a:ext cx="7543800" cy="3887472"/>
          </a:xfrm>
          <a:solidFill>
            <a:schemeClr val="bg1"/>
          </a:solidFill>
        </p:spPr>
        <p:txBody>
          <a:bodyPr/>
          <a:lstStyle/>
          <a:p>
            <a:pPr algn="ctr" eaLnBrk="1" hangingPunct="1">
              <a:buFont typeface="Arial" charset="0"/>
              <a:buNone/>
            </a:pPr>
            <a:r>
              <a:rPr lang="en-US" altLang="x-none" sz="9000" b="1" dirty="0">
                <a:latin typeface="Abadi MT Condensed Extra Bold" charset="0"/>
              </a:rPr>
              <a:t>DISABILITY</a:t>
            </a:r>
          </a:p>
        </p:txBody>
      </p:sp>
      <p:sp>
        <p:nvSpPr>
          <p:cNvPr id="5" name="Content Placeholder 4"/>
          <p:cNvSpPr>
            <a:spLocks noGrp="1"/>
          </p:cNvSpPr>
          <p:nvPr>
            <p:ph sz="half" idx="4294967295"/>
          </p:nvPr>
        </p:nvSpPr>
        <p:spPr>
          <a:xfrm>
            <a:off x="1508760" y="3376693"/>
            <a:ext cx="6172200" cy="1882379"/>
          </a:xfrm>
        </p:spPr>
        <p:txBody>
          <a:bodyPr/>
          <a:lstStyle/>
          <a:p>
            <a:pPr marL="5954" indent="-5954">
              <a:buNone/>
            </a:pPr>
            <a:r>
              <a:rPr lang="en-US" altLang="x-none" sz="2400" b="1" dirty="0">
                <a:solidFill>
                  <a:srgbClr val="595959"/>
                </a:solidFill>
                <a:latin typeface="Arial" charset="0"/>
              </a:rPr>
              <a:t>an injury, illness, or congenital condition that causes or is likely to cause a loss or difference of physiological or psychological function. </a:t>
            </a:r>
          </a:p>
        </p:txBody>
      </p:sp>
      <p:sp>
        <p:nvSpPr>
          <p:cNvPr id="3" name="Footer Placeholder 2">
            <a:extLst>
              <a:ext uri="{FF2B5EF4-FFF2-40B4-BE49-F238E27FC236}">
                <a16:creationId xmlns:a16="http://schemas.microsoft.com/office/drawing/2014/main" id="{A2D1D130-DE20-914E-BFC4-6628253EE306}"/>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274825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Disability definition 2</a:t>
            </a:r>
          </a:p>
        </p:txBody>
      </p:sp>
      <p:sp>
        <p:nvSpPr>
          <p:cNvPr id="25602" name="Content Placeholder 2"/>
          <p:cNvSpPr>
            <a:spLocks noGrp="1"/>
          </p:cNvSpPr>
          <p:nvPr>
            <p:ph idx="1"/>
          </p:nvPr>
        </p:nvSpPr>
        <p:spPr>
          <a:xfrm>
            <a:off x="822960" y="1371601"/>
            <a:ext cx="7543800" cy="3887472"/>
          </a:xfrm>
          <a:solidFill>
            <a:schemeClr val="bg1"/>
          </a:solidFill>
        </p:spPr>
        <p:txBody>
          <a:bodyPr/>
          <a:lstStyle/>
          <a:p>
            <a:pPr algn="ctr" eaLnBrk="1" hangingPunct="1">
              <a:buFont typeface="Arial" charset="0"/>
              <a:buNone/>
            </a:pPr>
            <a:r>
              <a:rPr lang="en-US" altLang="x-none" sz="9000" b="1" dirty="0">
                <a:latin typeface="Abadi MT Condensed Extra Bold" charset="0"/>
              </a:rPr>
              <a:t>DISABILITY</a:t>
            </a:r>
          </a:p>
        </p:txBody>
      </p:sp>
      <p:sp>
        <p:nvSpPr>
          <p:cNvPr id="25603" name="Content Placeholder 4"/>
          <p:cNvSpPr>
            <a:spLocks noGrp="1"/>
          </p:cNvSpPr>
          <p:nvPr>
            <p:ph sz="half" idx="4294967295"/>
          </p:nvPr>
        </p:nvSpPr>
        <p:spPr>
          <a:xfrm>
            <a:off x="1814513" y="3376693"/>
            <a:ext cx="6172200" cy="1882379"/>
          </a:xfrm>
        </p:spPr>
        <p:txBody>
          <a:bodyPr/>
          <a:lstStyle/>
          <a:p>
            <a:pPr marL="5954" indent="-5954">
              <a:buNone/>
            </a:pPr>
            <a:r>
              <a:rPr lang="en-US" altLang="x-none" sz="2400" b="1" dirty="0">
                <a:solidFill>
                  <a:srgbClr val="595959"/>
                </a:solidFill>
                <a:latin typeface="Arial" charset="0"/>
              </a:rPr>
              <a:t>the loss or limitation of opportunities to take part in society on an equal level with others due to social and environmental barriers. </a:t>
            </a:r>
          </a:p>
        </p:txBody>
      </p:sp>
      <p:sp>
        <p:nvSpPr>
          <p:cNvPr id="3" name="Footer Placeholder 2">
            <a:extLst>
              <a:ext uri="{FF2B5EF4-FFF2-40B4-BE49-F238E27FC236}">
                <a16:creationId xmlns:a16="http://schemas.microsoft.com/office/drawing/2014/main" id="{B0AAFBE7-2118-B646-9C02-C4B13FC4C0B6}"/>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999136295"/>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DISABILITY =</a:t>
            </a:r>
          </a:p>
        </p:txBody>
      </p:sp>
      <p:sp>
        <p:nvSpPr>
          <p:cNvPr id="3" name="Content Placeholder 2"/>
          <p:cNvSpPr>
            <a:spLocks noGrp="1"/>
          </p:cNvSpPr>
          <p:nvPr>
            <p:ph idx="1"/>
          </p:nvPr>
        </p:nvSpPr>
        <p:spPr>
          <a:xfrm>
            <a:off x="628650" y="1505981"/>
            <a:ext cx="7886700" cy="3983993"/>
          </a:xfrm>
          <a:solidFill>
            <a:schemeClr val="bg1"/>
          </a:solidFill>
        </p:spPr>
        <p:txBody>
          <a:bodyPr>
            <a:normAutofit fontScale="92500" lnSpcReduction="10000"/>
          </a:bodyPr>
          <a:lstStyle/>
          <a:p>
            <a:pPr marL="0" indent="0" algn="ctr">
              <a:buNone/>
            </a:pPr>
            <a:r>
              <a:rPr lang="en-US" sz="4950" b="1" dirty="0">
                <a:latin typeface="Helvetica" charset="0"/>
                <a:ea typeface="Helvetica" charset="0"/>
                <a:cs typeface="Helvetica" charset="0"/>
              </a:rPr>
              <a:t>BODILY DIFFERENCE </a:t>
            </a:r>
            <a:br>
              <a:rPr lang="en-US" sz="4950" b="1" dirty="0">
                <a:latin typeface="Helvetica" charset="0"/>
                <a:ea typeface="Helvetica" charset="0"/>
                <a:cs typeface="Helvetica" charset="0"/>
              </a:rPr>
            </a:br>
            <a:r>
              <a:rPr lang="en-US" sz="6000" b="1" dirty="0">
                <a:latin typeface="Helvetica" charset="0"/>
                <a:ea typeface="Helvetica" charset="0"/>
                <a:cs typeface="Helvetica" charset="0"/>
              </a:rPr>
              <a:t>+ </a:t>
            </a:r>
            <a:br>
              <a:rPr lang="en-US" sz="4950" b="1" dirty="0">
                <a:latin typeface="Helvetica" charset="0"/>
                <a:ea typeface="Helvetica" charset="0"/>
                <a:cs typeface="Helvetica" charset="0"/>
              </a:rPr>
            </a:br>
            <a:r>
              <a:rPr lang="en-US" sz="4950" b="1" dirty="0">
                <a:latin typeface="Helvetica" charset="0"/>
                <a:ea typeface="Helvetica" charset="0"/>
                <a:cs typeface="Helvetica" charset="0"/>
              </a:rPr>
              <a:t>POOR DESIGN </a:t>
            </a:r>
            <a:br>
              <a:rPr lang="en-US" sz="4950" b="1" dirty="0">
                <a:latin typeface="Helvetica" charset="0"/>
                <a:ea typeface="Helvetica" charset="0"/>
                <a:cs typeface="Helvetica" charset="0"/>
              </a:rPr>
            </a:br>
            <a:r>
              <a:rPr lang="en-US" sz="6000" b="1" dirty="0">
                <a:latin typeface="Helvetica" charset="0"/>
                <a:ea typeface="Helvetica" charset="0"/>
                <a:cs typeface="Helvetica" charset="0"/>
              </a:rPr>
              <a:t>= </a:t>
            </a:r>
            <a:br>
              <a:rPr lang="en-US" sz="4950" b="1" dirty="0">
                <a:latin typeface="Helvetica" charset="0"/>
                <a:ea typeface="Helvetica" charset="0"/>
                <a:cs typeface="Helvetica" charset="0"/>
              </a:rPr>
            </a:br>
            <a:r>
              <a:rPr lang="en-US" sz="4950" b="1" dirty="0">
                <a:latin typeface="Helvetica" charset="0"/>
                <a:ea typeface="Helvetica" charset="0"/>
                <a:cs typeface="Helvetica" charset="0"/>
              </a:rPr>
              <a:t>DISABLEMENT</a:t>
            </a:r>
            <a:br>
              <a:rPr lang="en-US" sz="4950" b="1" dirty="0">
                <a:latin typeface="Helvetica" charset="0"/>
                <a:ea typeface="Helvetica" charset="0"/>
                <a:cs typeface="Helvetica" charset="0"/>
              </a:rPr>
            </a:br>
            <a:endParaRPr lang="en-US" sz="4950" b="1"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7CB576FF-D249-214F-BD68-A3AA40E297CA}"/>
              </a:ext>
            </a:extLst>
          </p:cNvPr>
          <p:cNvSpPr>
            <a:spLocks noGrp="1"/>
          </p:cNvSpPr>
          <p:nvPr>
            <p:ph type="ftr" sz="quarter" idx="11"/>
          </p:nvPr>
        </p:nvSpPr>
        <p:spPr/>
        <p:txBody>
          <a:bodyPr/>
          <a:lstStyle/>
          <a:p>
            <a:r>
              <a:rPr lang="en-US"/>
              <a:t>Southwest ADA Center Regional Affiliate – Arkansas • University of Arkansas – Partners for Inclusive Communities  </a:t>
            </a:r>
          </a:p>
        </p:txBody>
      </p:sp>
    </p:spTree>
    <p:extLst>
      <p:ext uri="{BB962C8B-B14F-4D97-AF65-F5344CB8AC3E}">
        <p14:creationId xmlns:p14="http://schemas.microsoft.com/office/powerpoint/2010/main" val="99829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96563" y="584843"/>
            <a:ext cx="8310724" cy="1088068"/>
          </a:xfrm>
        </p:spPr>
        <p:txBody>
          <a:bodyPr>
            <a:normAutofit/>
          </a:bodyPr>
          <a:lstStyle/>
          <a:p>
            <a:pPr eaLnBrk="1" hangingPunct="1"/>
            <a:r>
              <a:rPr lang="en-US" altLang="x-none" sz="3200" b="1" dirty="0">
                <a:latin typeface="Helvetica" pitchFamily="2" charset="0"/>
              </a:rPr>
              <a:t>DISABILITY IS AN INDIVIDUAL PROBLEM:  Assumptions</a:t>
            </a:r>
          </a:p>
        </p:txBody>
      </p:sp>
      <p:sp>
        <p:nvSpPr>
          <p:cNvPr id="62466" name="Content Placeholder 2"/>
          <p:cNvSpPr>
            <a:spLocks noGrp="1"/>
          </p:cNvSpPr>
          <p:nvPr>
            <p:ph sz="half" idx="1"/>
          </p:nvPr>
        </p:nvSpPr>
        <p:spPr>
          <a:xfrm>
            <a:off x="296563" y="2291955"/>
            <a:ext cx="5053154" cy="3753365"/>
          </a:xfrm>
        </p:spPr>
        <p:txBody>
          <a:bodyPr>
            <a:normAutofit/>
          </a:bodyPr>
          <a:lstStyle/>
          <a:p>
            <a:pPr marL="433377" indent="-428615">
              <a:buFont typeface="Wingdings" charset="2"/>
              <a:buChar char="Ø"/>
            </a:pPr>
            <a:r>
              <a:rPr lang="en-US" altLang="x-none" sz="2700" b="1" dirty="0"/>
              <a:t>The job of a designer is to design a product for the majority.</a:t>
            </a:r>
          </a:p>
          <a:p>
            <a:pPr marL="433377" indent="-428615">
              <a:buFont typeface="Wingdings" charset="2"/>
              <a:buChar char="Ø"/>
            </a:pPr>
            <a:r>
              <a:rPr lang="en-US" altLang="x-none" sz="2700" b="1" dirty="0"/>
              <a:t>Individual differences result in barriers that are not the problem of the designer, but of the individual or a specialist to resolve.</a:t>
            </a:r>
            <a:endParaRPr lang="en-US" altLang="x-none" sz="3000" b="1" dirty="0"/>
          </a:p>
        </p:txBody>
      </p:sp>
      <p:pic>
        <p:nvPicPr>
          <p:cNvPr id="62467" name="Content Placeholder 4" descr="Television from circa 1960"/>
          <p:cNvPicPr>
            <a:picLocks noGrp="1" noChangeAspect="1"/>
          </p:cNvPicPr>
          <p:nvPr>
            <p:ph sz="half" idx="2"/>
          </p:nvPr>
        </p:nvPicPr>
        <p:blipFill>
          <a:blip r:embed="rId3">
            <a:grayscl/>
            <a:extLst>
              <a:ext uri="{28A0092B-C50C-407E-A947-70E740481C1C}">
                <a14:useLocalDpi xmlns:a14="http://schemas.microsoft.com/office/drawing/2010/main" val="0"/>
              </a:ext>
            </a:extLst>
          </a:blip>
          <a:stretch>
            <a:fillRect/>
          </a:stretch>
        </p:blipFill>
        <p:spPr>
          <a:xfrm>
            <a:off x="5006580" y="2241948"/>
            <a:ext cx="3017044" cy="3017044"/>
          </a:xfrm>
        </p:spPr>
      </p:pic>
      <p:sp>
        <p:nvSpPr>
          <p:cNvPr id="2" name="Footer Placeholder 1">
            <a:extLst>
              <a:ext uri="{FF2B5EF4-FFF2-40B4-BE49-F238E27FC236}">
                <a16:creationId xmlns:a16="http://schemas.microsoft.com/office/drawing/2014/main" id="{583877F3-E8A3-9443-BDC6-586B83233709}"/>
              </a:ext>
            </a:extLst>
          </p:cNvPr>
          <p:cNvSpPr>
            <a:spLocks noGrp="1"/>
          </p:cNvSpPr>
          <p:nvPr>
            <p:ph type="ftr" sz="quarter" idx="3"/>
          </p:nvPr>
        </p:nvSpPr>
        <p:spPr>
          <a:xfrm>
            <a:off x="195943" y="6596743"/>
            <a:ext cx="8948057" cy="228170"/>
          </a:xfrm>
        </p:spPr>
        <p:txBody>
          <a:bodyPr/>
          <a:lstStyle/>
          <a:p>
            <a:r>
              <a:rPr lang="en-US"/>
              <a:t>Southwest ADA Center Regional Affiliate – Arkansas • University of Arkansas – Partners for Inclusive Communities</a:t>
            </a:r>
          </a:p>
          <a:p>
            <a:endParaRPr lang="en-US"/>
          </a:p>
          <a:p>
            <a:endParaRPr lang="en-US" dirty="0"/>
          </a:p>
        </p:txBody>
      </p:sp>
    </p:spTree>
    <p:extLst>
      <p:ext uri="{BB962C8B-B14F-4D97-AF65-F5344CB8AC3E}">
        <p14:creationId xmlns:p14="http://schemas.microsoft.com/office/powerpoint/2010/main" val="75067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normAutofit/>
          </a:bodyPr>
          <a:lstStyle/>
          <a:p>
            <a:r>
              <a:rPr lang="en-US" altLang="x-none" sz="3200" b="1" dirty="0">
                <a:latin typeface="Helvetica" pitchFamily="2" charset="0"/>
              </a:rPr>
              <a:t>DESIGN IS THE PROBLEM:  </a:t>
            </a:r>
            <a:br>
              <a:rPr lang="en-US" altLang="x-none" sz="3200" b="1" dirty="0">
                <a:latin typeface="Helvetica" pitchFamily="2" charset="0"/>
              </a:rPr>
            </a:br>
            <a:r>
              <a:rPr lang="en-US" altLang="x-none" sz="3200" b="1" dirty="0">
                <a:latin typeface="Helvetica" pitchFamily="2" charset="0"/>
              </a:rPr>
              <a:t>Assumptions</a:t>
            </a:r>
            <a:endParaRPr lang="en-US" altLang="x-none" sz="3200" dirty="0">
              <a:latin typeface="Helvetica" pitchFamily="2" charset="0"/>
            </a:endParaRPr>
          </a:p>
        </p:txBody>
      </p:sp>
      <p:sp>
        <p:nvSpPr>
          <p:cNvPr id="67586" name="Content Placeholder 2"/>
          <p:cNvSpPr>
            <a:spLocks noGrp="1"/>
          </p:cNvSpPr>
          <p:nvPr>
            <p:ph sz="half" idx="1"/>
          </p:nvPr>
        </p:nvSpPr>
        <p:spPr>
          <a:xfrm>
            <a:off x="468086" y="2457450"/>
            <a:ext cx="4484915" cy="2801620"/>
          </a:xfrm>
        </p:spPr>
        <p:txBody>
          <a:bodyPr>
            <a:normAutofit/>
          </a:bodyPr>
          <a:lstStyle/>
          <a:p>
            <a:pPr marL="432186" indent="-346463">
              <a:buFont typeface="Wingdings" charset="2"/>
              <a:buChar char="Ø"/>
            </a:pPr>
            <a:r>
              <a:rPr lang="en-US" altLang="x-none" sz="2700" b="1" dirty="0"/>
              <a:t>The job of the designer is to consider all of the potential users and design with that in mind.</a:t>
            </a:r>
          </a:p>
          <a:p>
            <a:pPr marL="432186" indent="-346463">
              <a:buFont typeface="Wingdings" charset="2"/>
              <a:buChar char="Ø"/>
            </a:pPr>
            <a:r>
              <a:rPr lang="en-US" sz="2700" b="1" dirty="0"/>
              <a:t>Good design equals inclusive design.</a:t>
            </a:r>
          </a:p>
        </p:txBody>
      </p:sp>
      <p:pic>
        <p:nvPicPr>
          <p:cNvPr id="67587" name="Content Placeholder 4" descr="A television set with a teen girl looking series and the caption reads &quot;Melinda: I should probably tell someone. Just anyone.&quot;"/>
          <p:cNvPicPr>
            <a:picLocks noGrp="1" noChangeAspect="1"/>
          </p:cNvPicPr>
          <p:nvPr>
            <p:ph sz="half" idx="2"/>
          </p:nvPr>
        </p:nvPicPr>
        <p:blipFill>
          <a:blip r:embed="rId3">
            <a:grayscl/>
            <a:extLst>
              <a:ext uri="{28A0092B-C50C-407E-A947-70E740481C1C}">
                <a14:useLocalDpi xmlns:a14="http://schemas.microsoft.com/office/drawing/2010/main" val="0"/>
              </a:ext>
            </a:extLst>
          </a:blip>
          <a:srcRect t="-20042" b="-20042"/>
          <a:stretch>
            <a:fillRect/>
          </a:stretch>
        </p:blipFill>
        <p:spPr>
          <a:xfrm>
            <a:off x="5215176" y="1942251"/>
            <a:ext cx="3151584" cy="3531394"/>
          </a:xfrm>
        </p:spPr>
      </p:pic>
      <p:sp>
        <p:nvSpPr>
          <p:cNvPr id="2" name="Footer Placeholder 1">
            <a:extLst>
              <a:ext uri="{FF2B5EF4-FFF2-40B4-BE49-F238E27FC236}">
                <a16:creationId xmlns:a16="http://schemas.microsoft.com/office/drawing/2014/main" id="{E0FA2D7E-DFD7-3C42-B587-A95632C6E9C8}"/>
              </a:ext>
            </a:extLst>
          </p:cNvPr>
          <p:cNvSpPr>
            <a:spLocks noGrp="1"/>
          </p:cNvSpPr>
          <p:nvPr>
            <p:ph type="ftr" sz="quarter" idx="3"/>
          </p:nvPr>
        </p:nvSpPr>
        <p:spPr>
          <a:xfrm>
            <a:off x="195943" y="6596743"/>
            <a:ext cx="8948057" cy="228170"/>
          </a:xfrm>
        </p:spPr>
        <p:txBody>
          <a:bodyPr/>
          <a:lstStyle/>
          <a:p>
            <a:r>
              <a:rPr lang="en-US"/>
              <a:t>Southwest ADA Center Regional Affiliate – Arkansas • University of Arkansas – Partners for Inclusive Communities</a:t>
            </a:r>
          </a:p>
          <a:p>
            <a:endParaRPr lang="en-US"/>
          </a:p>
          <a:p>
            <a:endParaRPr lang="en-US" dirty="0"/>
          </a:p>
        </p:txBody>
      </p:sp>
    </p:spTree>
    <p:extLst>
      <p:ext uri="{BB962C8B-B14F-4D97-AF65-F5344CB8AC3E}">
        <p14:creationId xmlns:p14="http://schemas.microsoft.com/office/powerpoint/2010/main" val="27187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7953"/>
            <a:ext cx="7886700" cy="1175340"/>
          </a:xfrm>
          <a:solidFill>
            <a:schemeClr val="bg1"/>
          </a:solidFill>
        </p:spPr>
        <p:txBody>
          <a:bodyPr>
            <a:normAutofit fontScale="90000"/>
          </a:bodyPr>
          <a:lstStyle/>
          <a:p>
            <a:r>
              <a:rPr lang="en-US" b="1" dirty="0">
                <a:latin typeface="Arial" charset="0"/>
                <a:ea typeface="Arial" charset="0"/>
                <a:cs typeface="Arial" charset="0"/>
              </a:rPr>
              <a:t>T.V. Raman, Computer Scientist &amp;</a:t>
            </a:r>
            <a:br>
              <a:rPr lang="en-US" b="1" dirty="0">
                <a:latin typeface="Arial" charset="0"/>
                <a:ea typeface="Arial" charset="0"/>
                <a:cs typeface="Arial" charset="0"/>
              </a:rPr>
            </a:br>
            <a:r>
              <a:rPr lang="en-US" b="1" dirty="0">
                <a:latin typeface="Arial" charset="0"/>
                <a:ea typeface="Arial" charset="0"/>
                <a:cs typeface="Arial" charset="0"/>
              </a:rPr>
              <a:t>Enrico Bianco, Software Engineer</a:t>
            </a:r>
            <a:br>
              <a:rPr lang="en-US" b="1" dirty="0">
                <a:latin typeface="Arial" charset="0"/>
                <a:ea typeface="Arial" charset="0"/>
                <a:cs typeface="Arial" charset="0"/>
              </a:rPr>
            </a:br>
            <a:r>
              <a:rPr lang="en-US" b="1" dirty="0">
                <a:latin typeface="Arial" charset="0"/>
                <a:ea typeface="Arial" charset="0"/>
                <a:cs typeface="Arial" charset="0"/>
              </a:rPr>
              <a:t>Google</a:t>
            </a:r>
          </a:p>
        </p:txBody>
      </p:sp>
      <p:pic>
        <p:nvPicPr>
          <p:cNvPr id="5" name="Content Placeholder 4" descr="TV Ramen with iphone and computer"/>
          <p:cNvPicPr>
            <a:picLocks noGrp="1" noChangeAspect="1"/>
          </p:cNvPicPr>
          <p:nvPr>
            <p:ph sz="half" idx="1"/>
          </p:nvPr>
        </p:nvPicPr>
        <p:blipFill>
          <a:blip r:embed="rId3"/>
          <a:stretch>
            <a:fillRect/>
          </a:stretch>
        </p:blipFill>
        <p:spPr>
          <a:xfrm>
            <a:off x="628651" y="2403294"/>
            <a:ext cx="3697358" cy="3017044"/>
          </a:xfrm>
          <a:prstGeom prst="rect">
            <a:avLst/>
          </a:prstGeom>
        </p:spPr>
      </p:pic>
      <p:pic>
        <p:nvPicPr>
          <p:cNvPr id="6" name="Content Placeholder 5" descr="Enrico Bianco"/>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7214"/>
          <a:stretch/>
        </p:blipFill>
        <p:spPr>
          <a:xfrm>
            <a:off x="4862557" y="2403294"/>
            <a:ext cx="3652795" cy="3017044"/>
          </a:xfrm>
        </p:spPr>
      </p:pic>
      <p:sp>
        <p:nvSpPr>
          <p:cNvPr id="3" name="Footer Placeholder 2">
            <a:extLst>
              <a:ext uri="{FF2B5EF4-FFF2-40B4-BE49-F238E27FC236}">
                <a16:creationId xmlns:a16="http://schemas.microsoft.com/office/drawing/2014/main" id="{D246EB60-8DD2-1841-822B-7818B7C9A315}"/>
              </a:ext>
            </a:extLst>
          </p:cNvPr>
          <p:cNvSpPr>
            <a:spLocks noGrp="1"/>
          </p:cNvSpPr>
          <p:nvPr>
            <p:ph type="ftr" sz="quarter" idx="3"/>
          </p:nvPr>
        </p:nvSpPr>
        <p:spPr>
          <a:xfrm>
            <a:off x="195943" y="6596743"/>
            <a:ext cx="8948057" cy="228170"/>
          </a:xfrm>
        </p:spPr>
        <p:txBody>
          <a:bodyPr/>
          <a:lstStyle/>
          <a:p>
            <a:r>
              <a:rPr lang="en-US"/>
              <a:t>Southwest ADA Center Regional Affiliate – Arkansas • University of Arkansas – Partners for Inclusive Communities</a:t>
            </a:r>
          </a:p>
          <a:p>
            <a:endParaRPr lang="en-US"/>
          </a:p>
          <a:p>
            <a:endParaRPr lang="en-US" dirty="0"/>
          </a:p>
        </p:txBody>
      </p:sp>
    </p:spTree>
    <p:extLst>
      <p:ext uri="{BB962C8B-B14F-4D97-AF65-F5344CB8AC3E}">
        <p14:creationId xmlns:p14="http://schemas.microsoft.com/office/powerpoint/2010/main" val="852783170"/>
      </p:ext>
    </p:extLst>
  </p:cSld>
  <p:clrMapOvr>
    <a:masterClrMapping/>
  </p:clrMapOvr>
</p:sld>
</file>

<file path=ppt/theme/theme1.xml><?xml version="1.0" encoding="utf-8"?>
<a:theme xmlns:a="http://schemas.openxmlformats.org/drawingml/2006/main" name="Retrospect">
  <a:themeElements>
    <a:clrScheme name="Custom 4">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245FA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2813</TotalTime>
  <Words>1239</Words>
  <Application>Microsoft Macintosh PowerPoint</Application>
  <PresentationFormat>On-screen Show (4:3)</PresentationFormat>
  <Paragraphs>127</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Abadi MT Condensed Extra Bold</vt:lpstr>
      <vt:lpstr>Arial</vt:lpstr>
      <vt:lpstr>Calibri</vt:lpstr>
      <vt:lpstr>Calibri Light</vt:lpstr>
      <vt:lpstr>Helvetica</vt:lpstr>
      <vt:lpstr>Mangal</vt:lpstr>
      <vt:lpstr>Wingdings</vt:lpstr>
      <vt:lpstr>Retrospect</vt:lpstr>
      <vt:lpstr>DISABILITY AND DESIGN</vt:lpstr>
      <vt:lpstr>Maggie Little</vt:lpstr>
      <vt:lpstr>DISABILITY – NOT WHAT YOU THINK IT IS</vt:lpstr>
      <vt:lpstr>Disability definition 1</vt:lpstr>
      <vt:lpstr>Disability definition 2</vt:lpstr>
      <vt:lpstr>DISABILITY =</vt:lpstr>
      <vt:lpstr>DISABILITY IS AN INDIVIDUAL PROBLEM:  Assumptions</vt:lpstr>
      <vt:lpstr>DESIGN IS THE PROBLEM:   Assumptions</vt:lpstr>
      <vt:lpstr>T.V. Raman, Computer Scientist &amp; Enrico Bianco, Software Engineer Google</vt:lpstr>
      <vt:lpstr>Ostroff quote</vt:lpstr>
      <vt:lpstr>Contact Me</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Thornton</dc:creator>
  <cp:lastModifiedBy>Melanie Thornton</cp:lastModifiedBy>
  <cp:revision>39</cp:revision>
  <dcterms:created xsi:type="dcterms:W3CDTF">2017-07-19T01:45:43Z</dcterms:created>
  <dcterms:modified xsi:type="dcterms:W3CDTF">2018-06-08T03:47:07Z</dcterms:modified>
</cp:coreProperties>
</file>