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59" r:id="rId4"/>
    <p:sldId id="265" r:id="rId5"/>
    <p:sldId id="266" r:id="rId6"/>
    <p:sldId id="260"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2" autoAdjust="0"/>
    <p:restoredTop sz="86330" autoAdjust="0"/>
  </p:normalViewPr>
  <p:slideViewPr>
    <p:cSldViewPr snapToGrid="0">
      <p:cViewPr varScale="1">
        <p:scale>
          <a:sx n="73" d="100"/>
          <a:sy n="73" d="100"/>
        </p:scale>
        <p:origin x="864"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 of Errors</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700-8D43-AEF0-CB048B2C0F36}"/>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700-8D43-AEF0-CB048B2C0F36}"/>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700-8D43-AEF0-CB048B2C0F36}"/>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700-8D43-AEF0-CB048B2C0F36}"/>
              </c:ext>
            </c:extLst>
          </c:dPt>
          <c:dPt>
            <c:idx val="4"/>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F700-8D43-AEF0-CB048B2C0F3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Fewer than 2</c:v>
                </c:pt>
                <c:pt idx="1">
                  <c:v>3 to 5</c:v>
                </c:pt>
                <c:pt idx="2">
                  <c:v>6 to 10</c:v>
                </c:pt>
                <c:pt idx="3">
                  <c:v>More than 10</c:v>
                </c:pt>
              </c:strCache>
            </c:strRef>
          </c:cat>
          <c:val>
            <c:numRef>
              <c:f>Sheet1!$B$2:$B$6</c:f>
              <c:numCache>
                <c:formatCode>0%</c:formatCode>
                <c:ptCount val="5"/>
                <c:pt idx="0">
                  <c:v>0.05</c:v>
                </c:pt>
                <c:pt idx="1">
                  <c:v>0.2</c:v>
                </c:pt>
                <c:pt idx="2">
                  <c:v>0.45</c:v>
                </c:pt>
                <c:pt idx="3">
                  <c:v>0.3</c:v>
                </c:pt>
              </c:numCache>
            </c:numRef>
          </c:val>
          <c:extLst>
            <c:ext xmlns:c16="http://schemas.microsoft.com/office/drawing/2014/chart" uri="{C3380CC4-5D6E-409C-BE32-E72D297353CC}">
              <c16:uniqueId val="{00000000-60AE-4DA2-AD66-625C9E9DC46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F3CBD-7A57-4DFB-9FA8-119D3BF3A7A0}" type="datetimeFigureOut">
              <a:rPr lang="en-US" smtClean="0"/>
              <a:t>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5D881-16B3-477B-9900-B5563B1380D1}" type="slidenum">
              <a:rPr lang="en-US" smtClean="0"/>
              <a:t>‹#›</a:t>
            </a:fld>
            <a:endParaRPr lang="en-US"/>
          </a:p>
        </p:txBody>
      </p:sp>
    </p:spTree>
    <p:extLst>
      <p:ext uri="{BB962C8B-B14F-4D97-AF65-F5344CB8AC3E}">
        <p14:creationId xmlns:p14="http://schemas.microsoft.com/office/powerpoint/2010/main" val="1414992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5D881-16B3-477B-9900-B5563B1380D1}" type="slidenum">
              <a:rPr lang="en-US" smtClean="0"/>
              <a:t>1</a:t>
            </a:fld>
            <a:endParaRPr lang="en-US"/>
          </a:p>
        </p:txBody>
      </p:sp>
    </p:spTree>
    <p:extLst>
      <p:ext uri="{BB962C8B-B14F-4D97-AF65-F5344CB8AC3E}">
        <p14:creationId xmlns:p14="http://schemas.microsoft.com/office/powerpoint/2010/main" val="165257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5D881-16B3-477B-9900-B5563B1380D1}" type="slidenum">
              <a:rPr lang="en-US" smtClean="0"/>
              <a:t>2</a:t>
            </a:fld>
            <a:endParaRPr lang="en-US"/>
          </a:p>
        </p:txBody>
      </p:sp>
    </p:spTree>
    <p:extLst>
      <p:ext uri="{BB962C8B-B14F-4D97-AF65-F5344CB8AC3E}">
        <p14:creationId xmlns:p14="http://schemas.microsoft.com/office/powerpoint/2010/main" val="249545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5D881-16B3-477B-9900-B5563B1380D1}" type="slidenum">
              <a:rPr lang="en-US" smtClean="0"/>
              <a:t>3</a:t>
            </a:fld>
            <a:endParaRPr lang="en-US"/>
          </a:p>
        </p:txBody>
      </p:sp>
    </p:spTree>
    <p:extLst>
      <p:ext uri="{BB962C8B-B14F-4D97-AF65-F5344CB8AC3E}">
        <p14:creationId xmlns:p14="http://schemas.microsoft.com/office/powerpoint/2010/main" val="251092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5D881-16B3-477B-9900-B5563B1380D1}" type="slidenum">
              <a:rPr lang="en-US" smtClean="0"/>
              <a:t>6</a:t>
            </a:fld>
            <a:endParaRPr lang="en-US"/>
          </a:p>
        </p:txBody>
      </p:sp>
    </p:spTree>
    <p:extLst>
      <p:ext uri="{BB962C8B-B14F-4D97-AF65-F5344CB8AC3E}">
        <p14:creationId xmlns:p14="http://schemas.microsoft.com/office/powerpoint/2010/main" val="192145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8E7B1C-3829-4C08-B3A6-FC8B97973766}"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3F3CA69D-7E5E-48FA-98DE-DB9992280C31}"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1768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8E7B1C-3829-4C08-B3A6-FC8B97973766}"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A69D-7E5E-48FA-98DE-DB9992280C31}" type="slidenum">
              <a:rPr lang="en-US" smtClean="0"/>
              <a:t>‹#›</a:t>
            </a:fld>
            <a:endParaRPr lang="en-US"/>
          </a:p>
        </p:txBody>
      </p:sp>
    </p:spTree>
    <p:extLst>
      <p:ext uri="{BB962C8B-B14F-4D97-AF65-F5344CB8AC3E}">
        <p14:creationId xmlns:p14="http://schemas.microsoft.com/office/powerpoint/2010/main" val="417447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8E7B1C-3829-4C08-B3A6-FC8B97973766}"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A69D-7E5E-48FA-98DE-DB9992280C31}" type="slidenum">
              <a:rPr lang="en-US" smtClean="0"/>
              <a:t>‹#›</a:t>
            </a:fld>
            <a:endParaRPr lang="en-US"/>
          </a:p>
        </p:txBody>
      </p:sp>
    </p:spTree>
    <p:extLst>
      <p:ext uri="{BB962C8B-B14F-4D97-AF65-F5344CB8AC3E}">
        <p14:creationId xmlns:p14="http://schemas.microsoft.com/office/powerpoint/2010/main" val="277716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8E7B1C-3829-4C08-B3A6-FC8B97973766}"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A69D-7E5E-48FA-98DE-DB9992280C31}"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38637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8E7B1C-3829-4C08-B3A6-FC8B97973766}"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A69D-7E5E-48FA-98DE-DB9992280C31}" type="slidenum">
              <a:rPr lang="en-US" smtClean="0"/>
              <a:t>‹#›</a:t>
            </a:fld>
            <a:endParaRPr lang="en-US"/>
          </a:p>
        </p:txBody>
      </p:sp>
    </p:spTree>
    <p:extLst>
      <p:ext uri="{BB962C8B-B14F-4D97-AF65-F5344CB8AC3E}">
        <p14:creationId xmlns:p14="http://schemas.microsoft.com/office/powerpoint/2010/main" val="362773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8E7B1C-3829-4C08-B3A6-FC8B97973766}"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A69D-7E5E-48FA-98DE-DB9992280C31}"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3978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8E7B1C-3829-4C08-B3A6-FC8B97973766}" type="datetimeFigureOut">
              <a:rPr lang="en-US" smtClean="0"/>
              <a:t>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A69D-7E5E-48FA-98DE-DB9992280C31}" type="slidenum">
              <a:rPr lang="en-US" smtClean="0"/>
              <a:t>‹#›</a:t>
            </a:fld>
            <a:endParaRPr lang="en-US"/>
          </a:p>
        </p:txBody>
      </p:sp>
    </p:spTree>
    <p:extLst>
      <p:ext uri="{BB962C8B-B14F-4D97-AF65-F5344CB8AC3E}">
        <p14:creationId xmlns:p14="http://schemas.microsoft.com/office/powerpoint/2010/main" val="219186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8E7B1C-3829-4C08-B3A6-FC8B97973766}" type="datetimeFigureOut">
              <a:rPr lang="en-US" smtClean="0"/>
              <a:t>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A69D-7E5E-48FA-98DE-DB9992280C31}"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36649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48E7B1C-3829-4C08-B3A6-FC8B97973766}" type="datetimeFigureOut">
              <a:rPr lang="en-US" smtClean="0"/>
              <a:t>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A69D-7E5E-48FA-98DE-DB9992280C31}" type="slidenum">
              <a:rPr lang="en-US" smtClean="0"/>
              <a:t>‹#›</a:t>
            </a:fld>
            <a:endParaRPr lang="en-US"/>
          </a:p>
        </p:txBody>
      </p:sp>
    </p:spTree>
    <p:extLst>
      <p:ext uri="{BB962C8B-B14F-4D97-AF65-F5344CB8AC3E}">
        <p14:creationId xmlns:p14="http://schemas.microsoft.com/office/powerpoint/2010/main" val="371014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8E7B1C-3829-4C08-B3A6-FC8B97973766}"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A69D-7E5E-48FA-98DE-DB9992280C31}" type="slidenum">
              <a:rPr lang="en-US" smtClean="0"/>
              <a:t>‹#›</a:t>
            </a:fld>
            <a:endParaRPr lang="en-US"/>
          </a:p>
        </p:txBody>
      </p:sp>
    </p:spTree>
    <p:extLst>
      <p:ext uri="{BB962C8B-B14F-4D97-AF65-F5344CB8AC3E}">
        <p14:creationId xmlns:p14="http://schemas.microsoft.com/office/powerpoint/2010/main" val="312899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8E7B1C-3829-4C08-B3A6-FC8B97973766}"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A69D-7E5E-48FA-98DE-DB9992280C31}" type="slidenum">
              <a:rPr lang="en-US" smtClean="0"/>
              <a:t>‹#›</a:t>
            </a:fld>
            <a:endParaRPr lang="en-US"/>
          </a:p>
        </p:txBody>
      </p:sp>
    </p:spTree>
    <p:extLst>
      <p:ext uri="{BB962C8B-B14F-4D97-AF65-F5344CB8AC3E}">
        <p14:creationId xmlns:p14="http://schemas.microsoft.com/office/powerpoint/2010/main" val="3062570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248E7B1C-3829-4C08-B3A6-FC8B97973766}" type="datetimeFigureOut">
              <a:rPr lang="en-US" smtClean="0"/>
              <a:t>2/20/18</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3F3CA69D-7E5E-48FA-98DE-DB9992280C31}"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07284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ualr.edu/disability/online-education/#navig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ccessibility.psu.edu/microsoftword/" TargetMode="External"/><Relationship Id="rId2" Type="http://schemas.openxmlformats.org/officeDocument/2006/relationships/hyperlink" Target="http://www.webaim.org/techniques/wor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Practicing PPT Accessibility</a:t>
            </a:r>
          </a:p>
        </p:txBody>
      </p:sp>
      <p:sp>
        <p:nvSpPr>
          <p:cNvPr id="3" name="Subtitle 2"/>
          <p:cNvSpPr>
            <a:spLocks noGrp="1"/>
          </p:cNvSpPr>
          <p:nvPr>
            <p:ph type="subTitle" idx="1"/>
          </p:nvPr>
        </p:nvSpPr>
        <p:spPr>
          <a:xfrm>
            <a:off x="1100051" y="4478480"/>
            <a:ext cx="10058400" cy="1143000"/>
          </a:xfrm>
        </p:spPr>
        <p:txBody>
          <a:bodyPr/>
          <a:lstStyle/>
          <a:p>
            <a:r>
              <a:rPr lang="en-US" dirty="0"/>
              <a:t>For your slides</a:t>
            </a:r>
          </a:p>
        </p:txBody>
      </p:sp>
    </p:spTree>
    <p:extLst>
      <p:ext uri="{BB962C8B-B14F-4D97-AF65-F5344CB8AC3E}">
        <p14:creationId xmlns:p14="http://schemas.microsoft.com/office/powerpoint/2010/main" val="330824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3759" y="475391"/>
            <a:ext cx="9634369" cy="923330"/>
          </a:xfrm>
          <a:prstGeom prst="rect">
            <a:avLst/>
          </a:prstGeom>
          <a:noFill/>
        </p:spPr>
        <p:txBody>
          <a:bodyPr wrap="none" rtlCol="0">
            <a:spAutoFit/>
          </a:bodyPr>
          <a:lstStyle/>
          <a:p>
            <a:r>
              <a:rPr lang="en-US" sz="5400" b="1" dirty="0"/>
              <a:t>Good Design is Accessible Design</a:t>
            </a:r>
          </a:p>
        </p:txBody>
      </p:sp>
      <p:sp>
        <p:nvSpPr>
          <p:cNvPr id="4" name="TextBox 3"/>
          <p:cNvSpPr txBox="1"/>
          <p:nvPr/>
        </p:nvSpPr>
        <p:spPr>
          <a:xfrm>
            <a:off x="1002231" y="1882165"/>
            <a:ext cx="4854283" cy="1323439"/>
          </a:xfrm>
          <a:prstGeom prst="rect">
            <a:avLst/>
          </a:prstGeom>
          <a:noFill/>
        </p:spPr>
        <p:txBody>
          <a:bodyPr wrap="square" rtlCol="0">
            <a:spAutoFit/>
          </a:bodyPr>
          <a:lstStyle/>
          <a:p>
            <a:r>
              <a:rPr lang="en-US" sz="4000" dirty="0"/>
              <a:t>Design is a moral issue.</a:t>
            </a:r>
          </a:p>
        </p:txBody>
      </p:sp>
      <p:sp>
        <p:nvSpPr>
          <p:cNvPr id="2" name="TextBox 1"/>
          <p:cNvSpPr txBox="1"/>
          <p:nvPr/>
        </p:nvSpPr>
        <p:spPr>
          <a:xfrm>
            <a:off x="1054502" y="3073495"/>
            <a:ext cx="2583180" cy="369332"/>
          </a:xfrm>
          <a:prstGeom prst="rect">
            <a:avLst/>
          </a:prstGeom>
          <a:noFill/>
        </p:spPr>
        <p:txBody>
          <a:bodyPr wrap="square" rtlCol="0">
            <a:spAutoFit/>
          </a:bodyPr>
          <a:lstStyle/>
          <a:p>
            <a:r>
              <a:rPr lang="en-US" dirty="0" err="1"/>
              <a:t>Jef</a:t>
            </a:r>
            <a:r>
              <a:rPr lang="en-US" dirty="0"/>
              <a:t> </a:t>
            </a:r>
            <a:r>
              <a:rPr lang="en-US" dirty="0" err="1"/>
              <a:t>Raskin</a:t>
            </a:r>
            <a:endParaRPr lang="en-US" dirty="0"/>
          </a:p>
        </p:txBody>
      </p:sp>
      <p:pic>
        <p:nvPicPr>
          <p:cNvPr id="6" name="Picture 5">
            <a:extLst>
              <a:ext uri="{FF2B5EF4-FFF2-40B4-BE49-F238E27FC236}">
                <a16:creationId xmlns:a16="http://schemas.microsoft.com/office/drawing/2014/main" id="{F7ECEAE3-EFD8-4044-8DFD-6B0B29B4C0F3}"/>
              </a:ext>
            </a:extLst>
          </p:cNvPr>
          <p:cNvPicPr>
            <a:picLocks noChangeAspect="1"/>
          </p:cNvPicPr>
          <p:nvPr/>
        </p:nvPicPr>
        <p:blipFill>
          <a:blip r:embed="rId3"/>
          <a:stretch>
            <a:fillRect/>
          </a:stretch>
        </p:blipFill>
        <p:spPr>
          <a:xfrm>
            <a:off x="6080437" y="1882165"/>
            <a:ext cx="5283200" cy="4279900"/>
          </a:xfrm>
          <a:prstGeom prst="rect">
            <a:avLst/>
          </a:prstGeom>
        </p:spPr>
      </p:pic>
    </p:spTree>
    <p:extLst>
      <p:ext uri="{BB962C8B-B14F-4D97-AF65-F5344CB8AC3E}">
        <p14:creationId xmlns:p14="http://schemas.microsoft.com/office/powerpoint/2010/main" val="2416608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color with care</a:t>
            </a:r>
          </a:p>
        </p:txBody>
      </p:sp>
      <p:sp>
        <p:nvSpPr>
          <p:cNvPr id="3" name="Content Placeholder 2"/>
          <p:cNvSpPr>
            <a:spLocks noGrp="1"/>
          </p:cNvSpPr>
          <p:nvPr>
            <p:ph idx="1"/>
          </p:nvPr>
        </p:nvSpPr>
        <p:spPr>
          <a:xfrm>
            <a:off x="1415143" y="2052116"/>
            <a:ext cx="9154996" cy="3997828"/>
          </a:xfrm>
        </p:spPr>
        <p:txBody>
          <a:bodyPr>
            <a:normAutofit fontScale="62500" lnSpcReduction="20000"/>
          </a:bodyPr>
          <a:lstStyle/>
          <a:p>
            <a:pPr fontAlgn="base">
              <a:buFont typeface="Wingdings" pitchFamily="2" charset="2"/>
              <a:buChar char="Ø"/>
            </a:pPr>
            <a:r>
              <a:rPr lang="en-US" dirty="0"/>
              <a:t>Provide good color contrast.</a:t>
            </a:r>
          </a:p>
          <a:p>
            <a:pPr fontAlgn="base">
              <a:buFont typeface="Wingdings" pitchFamily="2" charset="2"/>
              <a:buChar char="Ø"/>
            </a:pPr>
            <a:r>
              <a:rPr lang="en-US" dirty="0"/>
              <a:t>Black text on a white or light background is the most readable.</a:t>
            </a:r>
          </a:p>
          <a:p>
            <a:pPr fontAlgn="base">
              <a:buFont typeface="Wingdings" pitchFamily="2" charset="2"/>
              <a:buChar char="Ø"/>
            </a:pPr>
            <a:r>
              <a:rPr lang="en-US" dirty="0"/>
              <a:t>Patterns and images behind text make it more difficult to read.</a:t>
            </a:r>
          </a:p>
          <a:p>
            <a:pPr fontAlgn="base">
              <a:buFont typeface="Wingdings" pitchFamily="2" charset="2"/>
              <a:buChar char="Ø"/>
            </a:pPr>
            <a:r>
              <a:rPr lang="en-US" dirty="0"/>
              <a:t>If you are creating an HTML document to post in your course, consider using CSS to assign colors. This allows the user to change the way colors are viewed if desired.</a:t>
            </a:r>
          </a:p>
          <a:p>
            <a:pPr fontAlgn="base">
              <a:buFont typeface="Wingdings" pitchFamily="2" charset="2"/>
              <a:buChar char="Ø"/>
            </a:pPr>
            <a:r>
              <a:rPr lang="en-US" dirty="0"/>
              <a:t>Do not use color alone to convey meaning.</a:t>
            </a:r>
          </a:p>
          <a:p>
            <a:pPr fontAlgn="base">
              <a:buFont typeface="Wingdings" pitchFamily="2" charset="2"/>
              <a:buChar char="Ø"/>
            </a:pPr>
            <a:r>
              <a:rPr lang="en-US" dirty="0"/>
              <a:t>The use of color to convey meaning may result in your images or information not being accessible to students who are color blind.</a:t>
            </a:r>
          </a:p>
          <a:p>
            <a:pPr fontAlgn="base">
              <a:buFont typeface="Wingdings" pitchFamily="2" charset="2"/>
              <a:buChar char="Ø"/>
            </a:pPr>
            <a:r>
              <a:rPr lang="en-US" dirty="0"/>
              <a:t>Some students may choose to print materials using a black and white printer. The images would not be meaningful once printed.</a:t>
            </a:r>
          </a:p>
          <a:p>
            <a:pPr fontAlgn="base">
              <a:buFont typeface="Wingdings" pitchFamily="2" charset="2"/>
              <a:buChar char="Ø"/>
            </a:pPr>
            <a:r>
              <a:rPr lang="en-US" sz="3600" dirty="0"/>
              <a:t>Source: </a:t>
            </a:r>
            <a:r>
              <a:rPr lang="en-US" sz="3600" dirty="0">
                <a:hlinkClick r:id="rId3"/>
              </a:rPr>
              <a:t>http://ualr.edu/disability/online-education/#navigation</a:t>
            </a:r>
            <a:r>
              <a:rPr lang="en-US" sz="3600" dirty="0"/>
              <a:t> </a:t>
            </a:r>
          </a:p>
        </p:txBody>
      </p:sp>
    </p:spTree>
    <p:extLst>
      <p:ext uri="{BB962C8B-B14F-4D97-AF65-F5344CB8AC3E}">
        <p14:creationId xmlns:p14="http://schemas.microsoft.com/office/powerpoint/2010/main" val="73558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3501-E172-EF45-BB22-E156594035CB}"/>
              </a:ext>
            </a:extLst>
          </p:cNvPr>
          <p:cNvSpPr>
            <a:spLocks noGrp="1"/>
          </p:cNvSpPr>
          <p:nvPr>
            <p:ph type="title"/>
          </p:nvPr>
        </p:nvSpPr>
        <p:spPr/>
        <p:txBody>
          <a:bodyPr/>
          <a:lstStyle/>
          <a:p>
            <a:r>
              <a:rPr lang="en-US" dirty="0"/>
              <a:t>Document Accessibility</a:t>
            </a:r>
          </a:p>
        </p:txBody>
      </p:sp>
      <p:sp>
        <p:nvSpPr>
          <p:cNvPr id="3" name="Content Placeholder 2">
            <a:extLst>
              <a:ext uri="{FF2B5EF4-FFF2-40B4-BE49-F238E27FC236}">
                <a16:creationId xmlns:a16="http://schemas.microsoft.com/office/drawing/2014/main" id="{F1B34C39-6C6A-504C-9DAB-FB8A6912ECAD}"/>
              </a:ext>
            </a:extLst>
          </p:cNvPr>
          <p:cNvSpPr>
            <a:spLocks noGrp="1"/>
          </p:cNvSpPr>
          <p:nvPr>
            <p:ph idx="1"/>
          </p:nvPr>
        </p:nvSpPr>
        <p:spPr>
          <a:xfrm>
            <a:off x="1547446" y="2052116"/>
            <a:ext cx="9022693" cy="3997828"/>
          </a:xfrm>
        </p:spPr>
        <p:txBody>
          <a:bodyPr>
            <a:noAutofit/>
          </a:bodyPr>
          <a:lstStyle/>
          <a:p>
            <a:pPr fontAlgn="base"/>
            <a:r>
              <a:rPr lang="en-US" sz="1600" dirty="0"/>
              <a:t>Use headings to provide structure. People often make the mistake of creating headings by simply applying sizes, color, bold or italics. While this makes the document appear to have structure, there is not structure when someone reads the document using a screen reader.</a:t>
            </a:r>
          </a:p>
          <a:p>
            <a:pPr fontAlgn="base"/>
            <a:r>
              <a:rPr lang="en-US" sz="1600" dirty="0"/>
              <a:t>Provide alternative text for images.</a:t>
            </a:r>
          </a:p>
          <a:p>
            <a:pPr fontAlgn="base"/>
            <a:r>
              <a:rPr lang="en-US" sz="1600" dirty="0"/>
              <a:t>Create lists by using the actual ordered and unordered list tools.</a:t>
            </a:r>
          </a:p>
          <a:p>
            <a:pPr fontAlgn="base"/>
            <a:r>
              <a:rPr lang="en-US" sz="1600" dirty="0"/>
              <a:t>Avoid the use of Word Art and text box tools.</a:t>
            </a:r>
          </a:p>
          <a:p>
            <a:pPr fontAlgn="base"/>
            <a:r>
              <a:rPr lang="en-US" sz="1600" dirty="0"/>
              <a:t>View the tutorials below for more details on this topic.</a:t>
            </a:r>
          </a:p>
        </p:txBody>
      </p:sp>
    </p:spTree>
    <p:extLst>
      <p:ext uri="{BB962C8B-B14F-4D97-AF65-F5344CB8AC3E}">
        <p14:creationId xmlns:p14="http://schemas.microsoft.com/office/powerpoint/2010/main" val="109305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3501-E172-EF45-BB22-E156594035CB}"/>
              </a:ext>
            </a:extLst>
          </p:cNvPr>
          <p:cNvSpPr>
            <a:spLocks noGrp="1"/>
          </p:cNvSpPr>
          <p:nvPr>
            <p:ph type="title"/>
          </p:nvPr>
        </p:nvSpPr>
        <p:spPr/>
        <p:txBody>
          <a:bodyPr/>
          <a:lstStyle/>
          <a:p>
            <a:r>
              <a:rPr lang="en-US" dirty="0"/>
              <a:t>Document Accessibility</a:t>
            </a:r>
          </a:p>
        </p:txBody>
      </p:sp>
      <p:sp>
        <p:nvSpPr>
          <p:cNvPr id="3" name="Content Placeholder 2">
            <a:extLst>
              <a:ext uri="{FF2B5EF4-FFF2-40B4-BE49-F238E27FC236}">
                <a16:creationId xmlns:a16="http://schemas.microsoft.com/office/drawing/2014/main" id="{F1B34C39-6C6A-504C-9DAB-FB8A6912ECAD}"/>
              </a:ext>
            </a:extLst>
          </p:cNvPr>
          <p:cNvSpPr>
            <a:spLocks noGrp="1"/>
          </p:cNvSpPr>
          <p:nvPr>
            <p:ph idx="1"/>
          </p:nvPr>
        </p:nvSpPr>
        <p:spPr>
          <a:xfrm>
            <a:off x="1547446" y="2052116"/>
            <a:ext cx="9022693" cy="3997828"/>
          </a:xfrm>
        </p:spPr>
        <p:txBody>
          <a:bodyPr>
            <a:noAutofit/>
          </a:bodyPr>
          <a:lstStyle/>
          <a:p>
            <a:pPr fontAlgn="base"/>
            <a:r>
              <a:rPr lang="en-US" b="1" dirty="0"/>
              <a:t>Resource Highlights</a:t>
            </a:r>
            <a:endParaRPr lang="en-US" dirty="0"/>
          </a:p>
          <a:p>
            <a:pPr fontAlgn="base"/>
            <a:r>
              <a:rPr lang="en-US" u="sng" dirty="0">
                <a:hlinkClick r:id="rId2"/>
              </a:rPr>
              <a:t>WebAIM Tutorial: Microsoft Word Accessibility Techniques</a:t>
            </a:r>
            <a:r>
              <a:rPr lang="en-US" u="sng" dirty="0">
                <a:hlinkClick r:id="rId3"/>
              </a:rPr>
              <a:t> Penn State Accessibility: MS Word Tips</a:t>
            </a:r>
            <a:endParaRPr lang="en-US" dirty="0"/>
          </a:p>
        </p:txBody>
      </p:sp>
    </p:spTree>
    <p:extLst>
      <p:ext uri="{BB962C8B-B14F-4D97-AF65-F5344CB8AC3E}">
        <p14:creationId xmlns:p14="http://schemas.microsoft.com/office/powerpoint/2010/main" val="31234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3659404"/>
              </p:ext>
            </p:extLst>
          </p:nvPr>
        </p:nvGraphicFramePr>
        <p:xfrm>
          <a:off x="2773363" y="2052638"/>
          <a:ext cx="7796214" cy="1854200"/>
        </p:xfrm>
        <a:graphic>
          <a:graphicData uri="http://schemas.openxmlformats.org/drawingml/2006/table">
            <a:tbl>
              <a:tblPr bandRow="1">
                <a:tableStyleId>{5C22544A-7EE6-4342-B048-85BDC9FD1C3A}</a:tableStyleId>
              </a:tblPr>
              <a:tblGrid>
                <a:gridCol w="2598738">
                  <a:extLst>
                    <a:ext uri="{9D8B030D-6E8A-4147-A177-3AD203B41FA5}">
                      <a16:colId xmlns:a16="http://schemas.microsoft.com/office/drawing/2014/main" val="661411103"/>
                    </a:ext>
                  </a:extLst>
                </a:gridCol>
                <a:gridCol w="2598738">
                  <a:extLst>
                    <a:ext uri="{9D8B030D-6E8A-4147-A177-3AD203B41FA5}">
                      <a16:colId xmlns:a16="http://schemas.microsoft.com/office/drawing/2014/main" val="3882324406"/>
                    </a:ext>
                  </a:extLst>
                </a:gridCol>
                <a:gridCol w="2598738">
                  <a:extLst>
                    <a:ext uri="{9D8B030D-6E8A-4147-A177-3AD203B41FA5}">
                      <a16:colId xmlns:a16="http://schemas.microsoft.com/office/drawing/2014/main" val="2436978257"/>
                    </a:ext>
                  </a:extLst>
                </a:gridCol>
              </a:tblGrid>
              <a:tr h="370840">
                <a:tc>
                  <a:txBody>
                    <a:bodyPr/>
                    <a:lstStyle/>
                    <a:p>
                      <a:r>
                        <a:rPr lang="en-US" dirty="0"/>
                        <a:t>Department</a:t>
                      </a:r>
                    </a:p>
                  </a:txBody>
                  <a:tcPr marL="70875" marR="70875"/>
                </a:tc>
                <a:tc>
                  <a:txBody>
                    <a:bodyPr/>
                    <a:lstStyle/>
                    <a:p>
                      <a:r>
                        <a:rPr lang="en-US" dirty="0"/>
                        <a:t>Employees</a:t>
                      </a:r>
                    </a:p>
                  </a:txBody>
                  <a:tcPr marL="70875" marR="70875"/>
                </a:tc>
                <a:tc>
                  <a:txBody>
                    <a:bodyPr/>
                    <a:lstStyle/>
                    <a:p>
                      <a:r>
                        <a:rPr lang="en-US" dirty="0"/>
                        <a:t>Contracts</a:t>
                      </a:r>
                    </a:p>
                  </a:txBody>
                  <a:tcPr marL="70875" marR="70875"/>
                </a:tc>
                <a:extLst>
                  <a:ext uri="{0D108BD9-81ED-4DB2-BD59-A6C34878D82A}">
                    <a16:rowId xmlns:a16="http://schemas.microsoft.com/office/drawing/2014/main" val="3288102252"/>
                  </a:ext>
                </a:extLst>
              </a:tr>
              <a:tr h="370840">
                <a:tc>
                  <a:txBody>
                    <a:bodyPr/>
                    <a:lstStyle/>
                    <a:p>
                      <a:r>
                        <a:rPr lang="en-US" dirty="0"/>
                        <a:t>Sales</a:t>
                      </a:r>
                    </a:p>
                  </a:txBody>
                  <a:tcPr marL="70875" marR="70875"/>
                </a:tc>
                <a:tc>
                  <a:txBody>
                    <a:bodyPr/>
                    <a:lstStyle/>
                    <a:p>
                      <a:r>
                        <a:rPr lang="en-US" dirty="0"/>
                        <a:t>45</a:t>
                      </a:r>
                    </a:p>
                  </a:txBody>
                  <a:tcPr marL="70875" marR="70875"/>
                </a:tc>
                <a:tc>
                  <a:txBody>
                    <a:bodyPr/>
                    <a:lstStyle/>
                    <a:p>
                      <a:r>
                        <a:rPr lang="en-US" dirty="0"/>
                        <a:t>3</a:t>
                      </a:r>
                    </a:p>
                  </a:txBody>
                  <a:tcPr marL="70875" marR="70875"/>
                </a:tc>
                <a:extLst>
                  <a:ext uri="{0D108BD9-81ED-4DB2-BD59-A6C34878D82A}">
                    <a16:rowId xmlns:a16="http://schemas.microsoft.com/office/drawing/2014/main" val="4216453308"/>
                  </a:ext>
                </a:extLst>
              </a:tr>
              <a:tr h="370840">
                <a:tc>
                  <a:txBody>
                    <a:bodyPr/>
                    <a:lstStyle/>
                    <a:p>
                      <a:r>
                        <a:rPr lang="en-US" dirty="0"/>
                        <a:t>Accounting</a:t>
                      </a:r>
                    </a:p>
                  </a:txBody>
                  <a:tcPr marL="70875" marR="70875"/>
                </a:tc>
                <a:tc>
                  <a:txBody>
                    <a:bodyPr/>
                    <a:lstStyle/>
                    <a:p>
                      <a:r>
                        <a:rPr lang="en-US" dirty="0"/>
                        <a:t>30</a:t>
                      </a:r>
                    </a:p>
                  </a:txBody>
                  <a:tcPr marL="70875" marR="70875"/>
                </a:tc>
                <a:tc>
                  <a:txBody>
                    <a:bodyPr/>
                    <a:lstStyle/>
                    <a:p>
                      <a:r>
                        <a:rPr lang="en-US" dirty="0"/>
                        <a:t>2</a:t>
                      </a:r>
                    </a:p>
                  </a:txBody>
                  <a:tcPr marL="70875" marR="70875"/>
                </a:tc>
                <a:extLst>
                  <a:ext uri="{0D108BD9-81ED-4DB2-BD59-A6C34878D82A}">
                    <a16:rowId xmlns:a16="http://schemas.microsoft.com/office/drawing/2014/main" val="2766664315"/>
                  </a:ext>
                </a:extLst>
              </a:tr>
              <a:tr h="370840">
                <a:tc>
                  <a:txBody>
                    <a:bodyPr/>
                    <a:lstStyle/>
                    <a:p>
                      <a:r>
                        <a:rPr lang="en-US" dirty="0"/>
                        <a:t>Purchasing</a:t>
                      </a:r>
                    </a:p>
                  </a:txBody>
                  <a:tcPr marL="70875" marR="70875"/>
                </a:tc>
                <a:tc>
                  <a:txBody>
                    <a:bodyPr/>
                    <a:lstStyle/>
                    <a:p>
                      <a:r>
                        <a:rPr lang="en-US" dirty="0"/>
                        <a:t>24</a:t>
                      </a:r>
                    </a:p>
                  </a:txBody>
                  <a:tcPr marL="70875" marR="70875"/>
                </a:tc>
                <a:tc>
                  <a:txBody>
                    <a:bodyPr/>
                    <a:lstStyle/>
                    <a:p>
                      <a:r>
                        <a:rPr lang="en-US" dirty="0"/>
                        <a:t>10</a:t>
                      </a:r>
                    </a:p>
                  </a:txBody>
                  <a:tcPr marL="70875" marR="70875"/>
                </a:tc>
                <a:extLst>
                  <a:ext uri="{0D108BD9-81ED-4DB2-BD59-A6C34878D82A}">
                    <a16:rowId xmlns:a16="http://schemas.microsoft.com/office/drawing/2014/main" val="2723978342"/>
                  </a:ext>
                </a:extLst>
              </a:tr>
              <a:tr h="370840">
                <a:tc>
                  <a:txBody>
                    <a:bodyPr/>
                    <a:lstStyle/>
                    <a:p>
                      <a:r>
                        <a:rPr lang="en-US" dirty="0"/>
                        <a:t>Marketing</a:t>
                      </a:r>
                    </a:p>
                  </a:txBody>
                  <a:tcPr marL="70875" marR="70875"/>
                </a:tc>
                <a:tc>
                  <a:txBody>
                    <a:bodyPr/>
                    <a:lstStyle/>
                    <a:p>
                      <a:r>
                        <a:rPr lang="en-US" dirty="0"/>
                        <a:t>15</a:t>
                      </a:r>
                    </a:p>
                  </a:txBody>
                  <a:tcPr marL="70875" marR="70875"/>
                </a:tc>
                <a:tc>
                  <a:txBody>
                    <a:bodyPr/>
                    <a:lstStyle/>
                    <a:p>
                      <a:r>
                        <a:rPr lang="en-US" dirty="0"/>
                        <a:t>16</a:t>
                      </a:r>
                    </a:p>
                  </a:txBody>
                  <a:tcPr marL="70875" marR="70875"/>
                </a:tc>
                <a:extLst>
                  <a:ext uri="{0D108BD9-81ED-4DB2-BD59-A6C34878D82A}">
                    <a16:rowId xmlns:a16="http://schemas.microsoft.com/office/drawing/2014/main" val="3580135116"/>
                  </a:ext>
                </a:extLst>
              </a:tr>
            </a:tbl>
          </a:graphicData>
        </a:graphic>
      </p:graphicFrame>
    </p:spTree>
    <p:extLst>
      <p:ext uri="{BB962C8B-B14F-4D97-AF65-F5344CB8AC3E}">
        <p14:creationId xmlns:p14="http://schemas.microsoft.com/office/powerpoint/2010/main" val="270245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 Accessibility Assessment Results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8315331"/>
              </p:ext>
            </p:extLst>
          </p:nvPr>
        </p:nvGraphicFramePr>
        <p:xfrm>
          <a:off x="1096963" y="1846263"/>
          <a:ext cx="10058400" cy="4423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486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AF31-5044-3545-AFAD-E239A6B769C3}"/>
              </a:ext>
            </a:extLst>
          </p:cNvPr>
          <p:cNvSpPr>
            <a:spLocks noGrp="1"/>
          </p:cNvSpPr>
          <p:nvPr>
            <p:ph type="title"/>
          </p:nvPr>
        </p:nvSpPr>
        <p:spPr/>
        <p:txBody>
          <a:bodyPr/>
          <a:lstStyle/>
          <a:p>
            <a:r>
              <a:rPr lang="en-US" dirty="0"/>
              <a:t>Construction Sites</a:t>
            </a:r>
          </a:p>
        </p:txBody>
      </p:sp>
      <p:sp>
        <p:nvSpPr>
          <p:cNvPr id="3" name="Content Placeholder 2">
            <a:extLst>
              <a:ext uri="{FF2B5EF4-FFF2-40B4-BE49-F238E27FC236}">
                <a16:creationId xmlns:a16="http://schemas.microsoft.com/office/drawing/2014/main" id="{BF9CF649-562D-9949-8DC4-33B8FBC05FD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7F0E5B6-0178-0048-B4D0-2CA10D39B7EE}"/>
              </a:ext>
            </a:extLst>
          </p:cNvPr>
          <p:cNvPicPr>
            <a:picLocks noChangeAspect="1"/>
          </p:cNvPicPr>
          <p:nvPr/>
        </p:nvPicPr>
        <p:blipFill>
          <a:blip r:embed="rId2"/>
          <a:stretch>
            <a:fillRect/>
          </a:stretch>
        </p:blipFill>
        <p:spPr>
          <a:xfrm>
            <a:off x="2185771" y="2052116"/>
            <a:ext cx="7567830" cy="4593054"/>
          </a:xfrm>
          <a:prstGeom prst="rect">
            <a:avLst/>
          </a:prstGeom>
        </p:spPr>
      </p:pic>
    </p:spTree>
    <p:extLst>
      <p:ext uri="{BB962C8B-B14F-4D97-AF65-F5344CB8AC3E}">
        <p14:creationId xmlns:p14="http://schemas.microsoft.com/office/powerpoint/2010/main" val="232490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B3BB-31B8-724F-87BF-69E2354E9616}"/>
              </a:ext>
            </a:extLst>
          </p:cNvPr>
          <p:cNvSpPr>
            <a:spLocks noGrp="1"/>
          </p:cNvSpPr>
          <p:nvPr>
            <p:ph type="title"/>
          </p:nvPr>
        </p:nvSpPr>
        <p:spPr/>
        <p:txBody>
          <a:bodyPr/>
          <a:lstStyle/>
          <a:p>
            <a:r>
              <a:rPr lang="en-US" dirty="0"/>
              <a:t>Grand Finale</a:t>
            </a:r>
          </a:p>
        </p:txBody>
      </p:sp>
      <p:sp>
        <p:nvSpPr>
          <p:cNvPr id="3" name="Content Placeholder 2">
            <a:extLst>
              <a:ext uri="{FF2B5EF4-FFF2-40B4-BE49-F238E27FC236}">
                <a16:creationId xmlns:a16="http://schemas.microsoft.com/office/drawing/2014/main" id="{FC96EC96-33E9-D140-B81E-E7EAB3D07ECA}"/>
              </a:ext>
            </a:extLst>
          </p:cNvPr>
          <p:cNvSpPr>
            <a:spLocks noGrp="1"/>
          </p:cNvSpPr>
          <p:nvPr>
            <p:ph idx="1"/>
          </p:nvPr>
        </p:nvSpPr>
        <p:spPr/>
        <p:txBody>
          <a:bodyPr>
            <a:normAutofit/>
          </a:bodyPr>
          <a:lstStyle/>
          <a:p>
            <a:r>
              <a:rPr lang="en-US" sz="4800" dirty="0"/>
              <a:t>Contact me if you have questions</a:t>
            </a:r>
          </a:p>
        </p:txBody>
      </p:sp>
    </p:spTree>
    <p:extLst>
      <p:ext uri="{BB962C8B-B14F-4D97-AF65-F5344CB8AC3E}">
        <p14:creationId xmlns:p14="http://schemas.microsoft.com/office/powerpoint/2010/main" val="9493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27" presetClass="emph" presetSubtype="0" fill="remove" nodeType="withEffect">
                                  <p:stCondLst>
                                    <p:cond delay="0"/>
                                  </p:stCondLst>
                                  <p:childTnLst>
                                    <p:animClr clrSpc="rgb" dir="cw">
                                      <p:cBhvr override="childStyle">
                                        <p:cTn id="10" dur="250" autoRev="1" fill="remove"/>
                                        <p:tgtEl>
                                          <p:spTgt spid="3">
                                            <p:txEl>
                                              <p:pRg st="0" end="0"/>
                                            </p:txEl>
                                          </p:spTgt>
                                        </p:tgtEl>
                                        <p:attrNameLst>
                                          <p:attrName>style.color</p:attrName>
                                        </p:attrNameLst>
                                      </p:cBhvr>
                                      <p:to>
                                        <a:schemeClr val="bg1"/>
                                      </p:to>
                                    </p:animClr>
                                    <p:animClr clrSpc="rgb" dir="cw">
                                      <p:cBhvr>
                                        <p:cTn id="11" dur="250" autoRev="1" fill="remove"/>
                                        <p:tgtEl>
                                          <p:spTgt spid="3">
                                            <p:txEl>
                                              <p:pRg st="0" end="0"/>
                                            </p:txEl>
                                          </p:spTgt>
                                        </p:tgtEl>
                                        <p:attrNameLst>
                                          <p:attrName>fillcolor</p:attrName>
                                        </p:attrNameLst>
                                      </p:cBhvr>
                                      <p:to>
                                        <a:schemeClr val="bg1"/>
                                      </p:to>
                                    </p:animClr>
                                    <p:set>
                                      <p:cBhvr>
                                        <p:cTn id="12" dur="250" autoRev="1" fill="remove"/>
                                        <p:tgtEl>
                                          <p:spTgt spid="3">
                                            <p:txEl>
                                              <p:pRg st="0" end="0"/>
                                            </p:txEl>
                                          </p:spTgt>
                                        </p:tgtEl>
                                        <p:attrNameLst>
                                          <p:attrName>fill.type</p:attrName>
                                        </p:attrNameLst>
                                      </p:cBhvr>
                                      <p:to>
                                        <p:strVal val="solid"/>
                                      </p:to>
                                    </p:set>
                                    <p:set>
                                      <p:cBhvr>
                                        <p:cTn id="13"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{0CEF9735-42AB-DA48-955C-899D9CD1EBD3}tf16401378</Template>
  <TotalTime>679</TotalTime>
  <Words>294</Words>
  <Application>Microsoft Macintosh PowerPoint</Application>
  <PresentationFormat>Widescreen</PresentationFormat>
  <Paragraphs>48</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MS Shell Dlg 2</vt:lpstr>
      <vt:lpstr>Wingdings</vt:lpstr>
      <vt:lpstr>Wingdings 3</vt:lpstr>
      <vt:lpstr>Madison</vt:lpstr>
      <vt:lpstr>Practicing PPT Accessibility</vt:lpstr>
      <vt:lpstr>PowerPoint Presentation</vt:lpstr>
      <vt:lpstr>Use color with care</vt:lpstr>
      <vt:lpstr>Document Accessibility</vt:lpstr>
      <vt:lpstr>Document Accessibility</vt:lpstr>
      <vt:lpstr>Table </vt:lpstr>
      <vt:lpstr>Website Accessibility Assessment Results</vt:lpstr>
      <vt:lpstr>Construction Sites</vt:lpstr>
      <vt:lpstr>Grand Finale</vt:lpstr>
    </vt:vector>
  </TitlesOfParts>
  <Company>College of Education &amp; Health Professions</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Selecting a Layout</dc:title>
  <dc:creator>Melanie P. Thornton</dc:creator>
  <cp:lastModifiedBy>Melanie Thornton</cp:lastModifiedBy>
  <cp:revision>14</cp:revision>
  <dcterms:created xsi:type="dcterms:W3CDTF">2018-02-19T05:09:55Z</dcterms:created>
  <dcterms:modified xsi:type="dcterms:W3CDTF">2018-02-21T05:22:38Z</dcterms:modified>
</cp:coreProperties>
</file>